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803" r:id="rId4"/>
    <p:sldMasterId id="2147483811" r:id="rId5"/>
    <p:sldMasterId id="2147483780" r:id="rId6"/>
    <p:sldMasterId id="2147483825" r:id="rId7"/>
    <p:sldMasterId id="2147483827" r:id="rId8"/>
    <p:sldMasterId id="2147483832" r:id="rId9"/>
  </p:sldMasterIdLst>
  <p:notesMasterIdLst>
    <p:notesMasterId r:id="rId22"/>
  </p:notesMasterIdLst>
  <p:handoutMasterIdLst>
    <p:handoutMasterId r:id="rId23"/>
  </p:handoutMasterIdLst>
  <p:sldIdLst>
    <p:sldId id="264" r:id="rId10"/>
    <p:sldId id="387" r:id="rId11"/>
    <p:sldId id="382" r:id="rId12"/>
    <p:sldId id="380" r:id="rId13"/>
    <p:sldId id="379" r:id="rId14"/>
    <p:sldId id="370" r:id="rId15"/>
    <p:sldId id="369" r:id="rId16"/>
    <p:sldId id="374" r:id="rId17"/>
    <p:sldId id="373" r:id="rId18"/>
    <p:sldId id="383" r:id="rId19"/>
    <p:sldId id="385" r:id="rId20"/>
    <p:sldId id="377" r:id="rId21"/>
  </p:sldIdLst>
  <p:sldSz cx="9144000" cy="51482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2347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1440" userDrawn="1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75" userDrawn="1">
          <p15:clr>
            <a:srgbClr val="A4A3A4"/>
          </p15:clr>
        </p15:guide>
        <p15:guide id="10" orient="horz" pos="729">
          <p15:clr>
            <a:srgbClr val="A4A3A4"/>
          </p15:clr>
        </p15:guide>
        <p15:guide id="11" orient="horz" pos="435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68" userDrawn="1">
          <p15:clr>
            <a:srgbClr val="A4A3A4"/>
          </p15:clr>
        </p15:guide>
        <p15:guide id="28" pos="4621">
          <p15:clr>
            <a:srgbClr val="A4A3A4"/>
          </p15:clr>
        </p15:guide>
        <p15:guide id="29" pos="5012" userDrawn="1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1EFF9"/>
    <a:srgbClr val="456EA9"/>
    <a:srgbClr val="21212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5" autoAdjust="0"/>
    <p:restoredTop sz="95033" autoAdjust="0"/>
  </p:normalViewPr>
  <p:slideViewPr>
    <p:cSldViewPr snapToGrid="0">
      <p:cViewPr varScale="1">
        <p:scale>
          <a:sx n="215" d="100"/>
          <a:sy n="215" d="100"/>
        </p:scale>
        <p:origin x="318" y="180"/>
      </p:cViewPr>
      <p:guideLst>
        <p:guide orient="horz" pos="261"/>
        <p:guide pos="340"/>
        <p:guide orient="horz" pos="2347"/>
        <p:guide pos="5511"/>
        <p:guide orient="horz" pos="1440"/>
        <p:guide orient="horz" pos="2971"/>
        <p:guide orient="horz" pos="930"/>
        <p:guide orient="horz" pos="1337"/>
        <p:guide orient="horz" pos="2075"/>
        <p:guide orient="horz" pos="729"/>
        <p:guide orient="horz" pos="435"/>
        <p:guide orient="horz" pos="228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68"/>
        <p:guide pos="4621"/>
        <p:guide pos="5012"/>
        <p:guide pos="5157"/>
        <p:guide pos="5759"/>
        <p:guide pos="48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-3780" y="-102"/>
      </p:cViewPr>
      <p:guideLst>
        <p:guide orient="horz" pos="2880"/>
        <p:guide pos="2141"/>
        <p:guide orient="horz" pos="3127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9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0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333333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333333"/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333333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333333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333333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333333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1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333333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333333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1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4061822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333333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333333"/>
              </a:solidFill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15193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srgbClr val="333333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srgbClr val="333333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6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2000"/>
            <a:ext cx="22429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5225" y="360000"/>
            <a:ext cx="7128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5225" y="360000"/>
            <a:ext cx="7128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5225" y="360000"/>
            <a:ext cx="7128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6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5225" y="360000"/>
            <a:ext cx="7128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2C3D15E-446D-4B0E-A5D4-122CCF32C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/>
          <a:stretch/>
        </p:blipFill>
        <p:spPr>
          <a:xfrm>
            <a:off x="0" y="0"/>
            <a:ext cx="9129530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7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.vsd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.vsd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svg"/><Relationship Id="rId5" Type="http://schemas.openxmlformats.org/officeDocument/2006/relationships/image" Target="../media/image15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5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33.svg"/><Relationship Id="rId5" Type="http://schemas.openxmlformats.org/officeDocument/2006/relationships/image" Target="../media/image20.svg"/><Relationship Id="rId1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35.png"/><Relationship Id="rId18" Type="http://schemas.openxmlformats.org/officeDocument/2006/relationships/image" Target="../media/image52.svg"/><Relationship Id="rId3" Type="http://schemas.openxmlformats.org/officeDocument/2006/relationships/image" Target="../media/image28.pn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openxmlformats.org/officeDocument/2006/relationships/image" Target="../media/image46.svg"/><Relationship Id="rId17" Type="http://schemas.openxmlformats.org/officeDocument/2006/relationships/image" Target="../media/image37.png"/><Relationship Id="rId2" Type="http://schemas.openxmlformats.org/officeDocument/2006/relationships/image" Target="../media/image27.jpeg"/><Relationship Id="rId16" Type="http://schemas.openxmlformats.org/officeDocument/2006/relationships/image" Target="../media/image50.sv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11" Type="http://schemas.openxmlformats.org/officeDocument/2006/relationships/image" Target="../media/image34.png"/><Relationship Id="rId24" Type="http://schemas.openxmlformats.org/officeDocument/2006/relationships/image" Target="../media/image58.sv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openxmlformats.org/officeDocument/2006/relationships/image" Target="../media/image44.svg"/><Relationship Id="rId19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48.svg"/><Relationship Id="rId22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16158" y="2186530"/>
            <a:ext cx="7070207" cy="207646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Новая система обращения с отходами I и II классов опасности с 1 марта 2022 года</a:t>
            </a:r>
            <a:br>
              <a:rPr lang="ru-RU" sz="3200" dirty="0"/>
            </a:br>
            <a:r>
              <a:rPr lang="ru-RU" sz="3200" dirty="0"/>
              <a:t>ФГИС ОПВК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6561138" cy="1031240"/>
          </a:xfrm>
        </p:spPr>
        <p:txBody>
          <a:bodyPr/>
          <a:lstStyle/>
          <a:p>
            <a:r>
              <a:rPr lang="ru-RU" dirty="0"/>
              <a:t>Схема заключения договора с отходообразователем отходов I и II классов опасности с федеральным оператором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40864" y="1628566"/>
          <a:ext cx="7952313" cy="2796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7096233" imgH="1647757" progId="Visio.Drawing.15">
                  <p:embed/>
                </p:oleObj>
              </mc:Choice>
              <mc:Fallback>
                <p:oleObj r:id="rId3" imgW="7096233" imgH="1647757" progId="Visio.Drawing.15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64" y="1628566"/>
                        <a:ext cx="7952313" cy="2796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91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8850" y="274144"/>
            <a:ext cx="6561138" cy="1050159"/>
          </a:xfrm>
        </p:spPr>
        <p:txBody>
          <a:bodyPr/>
          <a:lstStyle/>
          <a:p>
            <a:r>
              <a:rPr lang="ru-RU" dirty="0"/>
              <a:t>Схема направления отходообразователем поручения на вывоз отходов I и II классов опасности федеральному оператору</a:t>
            </a:r>
            <a:br>
              <a:rPr lang="ru-RU" dirty="0"/>
            </a:b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80677" y="1374937"/>
          <a:ext cx="826297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7067486" imgH="3705157" progId="Visio.Drawing.15">
                  <p:embed/>
                </p:oleObj>
              </mc:Choice>
              <mc:Fallback>
                <p:oleObj r:id="rId3" imgW="7067486" imgH="3705157" progId="Visio.Drawing.15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77" y="1374937"/>
                        <a:ext cx="8262973" cy="335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236BAF6-16F9-4E05-A040-C2DCFDBA19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49" y="2099443"/>
            <a:ext cx="4860925" cy="1034526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691E04-57BD-4B08-8907-41F8E417D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3694165"/>
            <a:ext cx="5853235" cy="946377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ru-RU" dirty="0"/>
              <a:t>Сайт: http://rosfeo.ru/   </a:t>
            </a:r>
          </a:p>
          <a:p>
            <a:pPr>
              <a:lnSpc>
                <a:spcPct val="150000"/>
              </a:lnSpc>
            </a:pPr>
            <a:r>
              <a:rPr lang="ru-RU" dirty="0"/>
              <a:t>E-mail: info@rosfeo.ru</a:t>
            </a:r>
          </a:p>
          <a:p>
            <a:pPr>
              <a:lnSpc>
                <a:spcPct val="150000"/>
              </a:lnSpc>
            </a:pPr>
            <a:r>
              <a:rPr lang="ru-RU" dirty="0"/>
              <a:t>Адрес: 119017, Москва, Пыжевский переулок, 6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4CC189-5438-404C-B5FC-A04EA768D6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3419667"/>
            <a:ext cx="5853235" cy="227920"/>
          </a:xfrm>
        </p:spPr>
        <p:txBody>
          <a:bodyPr/>
          <a:lstStyle/>
          <a:p>
            <a:r>
              <a:rPr lang="ru-RU" dirty="0"/>
              <a:t>ФГУП «Федеральный экологический оператор» (ФГУП «ФЭО»)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7E657D5-BB60-40B5-9A5B-F1B7D2A6EF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8438" y="629937"/>
            <a:ext cx="849313" cy="849313"/>
            <a:chOff x="340" y="1246"/>
            <a:chExt cx="453" cy="453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9873A69A-E52E-439E-B940-F80F51C92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1246"/>
              <a:ext cx="453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1F7F6C6-F239-4E86-9239-4C1A999BC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1246"/>
              <a:ext cx="453" cy="453"/>
            </a:xfrm>
            <a:custGeom>
              <a:avLst/>
              <a:gdLst>
                <a:gd name="T0" fmla="*/ 11742 w 16308"/>
                <a:gd name="T1" fmla="*/ 13699 h 16308"/>
                <a:gd name="T2" fmla="*/ 14351 w 16308"/>
                <a:gd name="T3" fmla="*/ 15003 h 16308"/>
                <a:gd name="T4" fmla="*/ 15003 w 16308"/>
                <a:gd name="T5" fmla="*/ 9132 h 16308"/>
                <a:gd name="T6" fmla="*/ 12394 w 16308"/>
                <a:gd name="T7" fmla="*/ 8480 h 16308"/>
                <a:gd name="T8" fmla="*/ 9785 w 16308"/>
                <a:gd name="T9" fmla="*/ 6523 h 16308"/>
                <a:gd name="T10" fmla="*/ 7176 w 16308"/>
                <a:gd name="T11" fmla="*/ 5219 h 16308"/>
                <a:gd name="T12" fmla="*/ 5871 w 16308"/>
                <a:gd name="T13" fmla="*/ 5871 h 16308"/>
                <a:gd name="T14" fmla="*/ 7176 w 16308"/>
                <a:gd name="T15" fmla="*/ 4566 h 16308"/>
                <a:gd name="T16" fmla="*/ 4566 w 16308"/>
                <a:gd name="T17" fmla="*/ 6523 h 16308"/>
                <a:gd name="T18" fmla="*/ 5871 w 16308"/>
                <a:gd name="T19" fmla="*/ 7828 h 16308"/>
                <a:gd name="T20" fmla="*/ 6523 w 16308"/>
                <a:gd name="T21" fmla="*/ 9132 h 16308"/>
                <a:gd name="T22" fmla="*/ 8480 w 16308"/>
                <a:gd name="T23" fmla="*/ 7828 h 16308"/>
                <a:gd name="T24" fmla="*/ 9785 w 16308"/>
                <a:gd name="T25" fmla="*/ 11742 h 16308"/>
                <a:gd name="T26" fmla="*/ 7176 w 16308"/>
                <a:gd name="T27" fmla="*/ 10437 h 16308"/>
                <a:gd name="T28" fmla="*/ 5871 w 16308"/>
                <a:gd name="T29" fmla="*/ 13699 h 16308"/>
                <a:gd name="T30" fmla="*/ 8480 w 16308"/>
                <a:gd name="T31" fmla="*/ 13046 h 16308"/>
                <a:gd name="T32" fmla="*/ 11742 w 16308"/>
                <a:gd name="T33" fmla="*/ 11742 h 16308"/>
                <a:gd name="T34" fmla="*/ 8480 w 16308"/>
                <a:gd name="T35" fmla="*/ 15656 h 16308"/>
                <a:gd name="T36" fmla="*/ 5219 w 16308"/>
                <a:gd name="T37" fmla="*/ 1305 h 16308"/>
                <a:gd name="T38" fmla="*/ 5219 w 16308"/>
                <a:gd name="T39" fmla="*/ 0 h 16308"/>
                <a:gd name="T40" fmla="*/ 1305 w 16308"/>
                <a:gd name="T41" fmla="*/ 15003 h 16308"/>
                <a:gd name="T42" fmla="*/ 15003 w 16308"/>
                <a:gd name="T43" fmla="*/ 1305 h 16308"/>
                <a:gd name="T44" fmla="*/ 1305 w 16308"/>
                <a:gd name="T45" fmla="*/ 3262 h 16308"/>
                <a:gd name="T46" fmla="*/ 4566 w 16308"/>
                <a:gd name="T47" fmla="*/ 16308 h 16308"/>
                <a:gd name="T48" fmla="*/ 12394 w 16308"/>
                <a:gd name="T49" fmla="*/ 3914 h 16308"/>
                <a:gd name="T50" fmla="*/ 652 w 16308"/>
                <a:gd name="T51" fmla="*/ 652 h 16308"/>
                <a:gd name="T52" fmla="*/ 4566 w 16308"/>
                <a:gd name="T53" fmla="*/ 0 h 16308"/>
                <a:gd name="T54" fmla="*/ 6523 w 16308"/>
                <a:gd name="T55" fmla="*/ 14351 h 16308"/>
                <a:gd name="T56" fmla="*/ 5219 w 16308"/>
                <a:gd name="T57" fmla="*/ 16308 h 16308"/>
                <a:gd name="T58" fmla="*/ 5871 w 16308"/>
                <a:gd name="T59" fmla="*/ 9785 h 16308"/>
                <a:gd name="T60" fmla="*/ 5871 w 16308"/>
                <a:gd name="T61" fmla="*/ 11089 h 16308"/>
                <a:gd name="T62" fmla="*/ 5219 w 16308"/>
                <a:gd name="T63" fmla="*/ 8480 h 16308"/>
                <a:gd name="T64" fmla="*/ 3262 w 16308"/>
                <a:gd name="T65" fmla="*/ 7176 h 16308"/>
                <a:gd name="T66" fmla="*/ 0 w 16308"/>
                <a:gd name="T67" fmla="*/ 5219 h 16308"/>
                <a:gd name="T68" fmla="*/ 652 w 16308"/>
                <a:gd name="T69" fmla="*/ 7176 h 16308"/>
                <a:gd name="T70" fmla="*/ 652 w 16308"/>
                <a:gd name="T71" fmla="*/ 8480 h 16308"/>
                <a:gd name="T72" fmla="*/ 1957 w 16308"/>
                <a:gd name="T73" fmla="*/ 9785 h 16308"/>
                <a:gd name="T74" fmla="*/ 3914 w 16308"/>
                <a:gd name="T75" fmla="*/ 10437 h 16308"/>
                <a:gd name="T76" fmla="*/ 0 w 16308"/>
                <a:gd name="T77" fmla="*/ 11089 h 16308"/>
                <a:gd name="T78" fmla="*/ 7176 w 16308"/>
                <a:gd name="T79" fmla="*/ 10437 h 16308"/>
                <a:gd name="T80" fmla="*/ 3914 w 16308"/>
                <a:gd name="T81" fmla="*/ 6523 h 16308"/>
                <a:gd name="T82" fmla="*/ 3262 w 16308"/>
                <a:gd name="T83" fmla="*/ 5871 h 16308"/>
                <a:gd name="T84" fmla="*/ 9132 w 16308"/>
                <a:gd name="T85" fmla="*/ 3914 h 16308"/>
                <a:gd name="T86" fmla="*/ 8480 w 16308"/>
                <a:gd name="T87" fmla="*/ 1957 h 16308"/>
                <a:gd name="T88" fmla="*/ 9785 w 16308"/>
                <a:gd name="T89" fmla="*/ 0 h 16308"/>
                <a:gd name="T90" fmla="*/ 10437 w 16308"/>
                <a:gd name="T91" fmla="*/ 1957 h 16308"/>
                <a:gd name="T92" fmla="*/ 10437 w 16308"/>
                <a:gd name="T93" fmla="*/ 1305 h 16308"/>
                <a:gd name="T94" fmla="*/ 11089 w 16308"/>
                <a:gd name="T95" fmla="*/ 4566 h 16308"/>
                <a:gd name="T96" fmla="*/ 12394 w 16308"/>
                <a:gd name="T97" fmla="*/ 6523 h 16308"/>
                <a:gd name="T98" fmla="*/ 11089 w 16308"/>
                <a:gd name="T99" fmla="*/ 5871 h 16308"/>
                <a:gd name="T100" fmla="*/ 14351 w 16308"/>
                <a:gd name="T101" fmla="*/ 6523 h 16308"/>
                <a:gd name="T102" fmla="*/ 16308 w 16308"/>
                <a:gd name="T103" fmla="*/ 5219 h 16308"/>
                <a:gd name="T104" fmla="*/ 16308 w 16308"/>
                <a:gd name="T105" fmla="*/ 7828 h 16308"/>
                <a:gd name="T106" fmla="*/ 15003 w 16308"/>
                <a:gd name="T107" fmla="*/ 15003 h 16308"/>
                <a:gd name="T108" fmla="*/ 15656 w 16308"/>
                <a:gd name="T109" fmla="*/ 11089 h 16308"/>
                <a:gd name="T110" fmla="*/ 15656 w 16308"/>
                <a:gd name="T111" fmla="*/ 10437 h 16308"/>
                <a:gd name="T112" fmla="*/ 14351 w 16308"/>
                <a:gd name="T113" fmla="*/ 15656 h 16308"/>
                <a:gd name="T114" fmla="*/ 11089 w 16308"/>
                <a:gd name="T115" fmla="*/ 11089 h 16308"/>
                <a:gd name="T116" fmla="*/ 11089 w 16308"/>
                <a:gd name="T117" fmla="*/ 7828 h 16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308" h="16308">
                  <a:moveTo>
                    <a:pt x="10437" y="13699"/>
                  </a:moveTo>
                  <a:lnTo>
                    <a:pt x="11089" y="13699"/>
                  </a:lnTo>
                  <a:lnTo>
                    <a:pt x="11089" y="14351"/>
                  </a:lnTo>
                  <a:lnTo>
                    <a:pt x="10437" y="14351"/>
                  </a:lnTo>
                  <a:lnTo>
                    <a:pt x="10437" y="16308"/>
                  </a:lnTo>
                  <a:lnTo>
                    <a:pt x="11742" y="16308"/>
                  </a:lnTo>
                  <a:lnTo>
                    <a:pt x="11742" y="13699"/>
                  </a:lnTo>
                  <a:lnTo>
                    <a:pt x="13046" y="13699"/>
                  </a:lnTo>
                  <a:lnTo>
                    <a:pt x="13046" y="14351"/>
                  </a:lnTo>
                  <a:lnTo>
                    <a:pt x="12394" y="14351"/>
                  </a:lnTo>
                  <a:lnTo>
                    <a:pt x="12394" y="15656"/>
                  </a:lnTo>
                  <a:lnTo>
                    <a:pt x="13699" y="15656"/>
                  </a:lnTo>
                  <a:lnTo>
                    <a:pt x="13699" y="15003"/>
                  </a:lnTo>
                  <a:lnTo>
                    <a:pt x="14351" y="15003"/>
                  </a:lnTo>
                  <a:lnTo>
                    <a:pt x="14351" y="14351"/>
                  </a:lnTo>
                  <a:lnTo>
                    <a:pt x="13699" y="14351"/>
                  </a:lnTo>
                  <a:lnTo>
                    <a:pt x="13699" y="10437"/>
                  </a:lnTo>
                  <a:lnTo>
                    <a:pt x="14351" y="10437"/>
                  </a:lnTo>
                  <a:lnTo>
                    <a:pt x="14351" y="9785"/>
                  </a:lnTo>
                  <a:lnTo>
                    <a:pt x="15003" y="9785"/>
                  </a:lnTo>
                  <a:lnTo>
                    <a:pt x="15003" y="9132"/>
                  </a:lnTo>
                  <a:lnTo>
                    <a:pt x="13699" y="9132"/>
                  </a:lnTo>
                  <a:lnTo>
                    <a:pt x="13699" y="9785"/>
                  </a:lnTo>
                  <a:lnTo>
                    <a:pt x="12394" y="9785"/>
                  </a:lnTo>
                  <a:lnTo>
                    <a:pt x="12394" y="9132"/>
                  </a:lnTo>
                  <a:lnTo>
                    <a:pt x="13046" y="9132"/>
                  </a:lnTo>
                  <a:lnTo>
                    <a:pt x="13046" y="8480"/>
                  </a:lnTo>
                  <a:lnTo>
                    <a:pt x="12394" y="8480"/>
                  </a:lnTo>
                  <a:lnTo>
                    <a:pt x="12394" y="7176"/>
                  </a:lnTo>
                  <a:lnTo>
                    <a:pt x="11089" y="7176"/>
                  </a:lnTo>
                  <a:lnTo>
                    <a:pt x="11089" y="5871"/>
                  </a:lnTo>
                  <a:lnTo>
                    <a:pt x="10437" y="5871"/>
                  </a:lnTo>
                  <a:lnTo>
                    <a:pt x="10437" y="4566"/>
                  </a:lnTo>
                  <a:lnTo>
                    <a:pt x="9785" y="4566"/>
                  </a:lnTo>
                  <a:lnTo>
                    <a:pt x="9785" y="6523"/>
                  </a:lnTo>
                  <a:lnTo>
                    <a:pt x="8480" y="6523"/>
                  </a:lnTo>
                  <a:lnTo>
                    <a:pt x="8480" y="5871"/>
                  </a:lnTo>
                  <a:lnTo>
                    <a:pt x="9132" y="5871"/>
                  </a:lnTo>
                  <a:lnTo>
                    <a:pt x="9132" y="4566"/>
                  </a:lnTo>
                  <a:lnTo>
                    <a:pt x="8480" y="4566"/>
                  </a:lnTo>
                  <a:lnTo>
                    <a:pt x="8480" y="5219"/>
                  </a:lnTo>
                  <a:lnTo>
                    <a:pt x="7176" y="5219"/>
                  </a:lnTo>
                  <a:lnTo>
                    <a:pt x="7176" y="5871"/>
                  </a:lnTo>
                  <a:lnTo>
                    <a:pt x="7828" y="5871"/>
                  </a:lnTo>
                  <a:lnTo>
                    <a:pt x="7828" y="7176"/>
                  </a:lnTo>
                  <a:lnTo>
                    <a:pt x="7176" y="7176"/>
                  </a:lnTo>
                  <a:lnTo>
                    <a:pt x="7176" y="6523"/>
                  </a:lnTo>
                  <a:lnTo>
                    <a:pt x="5871" y="6523"/>
                  </a:lnTo>
                  <a:lnTo>
                    <a:pt x="5871" y="5871"/>
                  </a:lnTo>
                  <a:lnTo>
                    <a:pt x="6523" y="5871"/>
                  </a:lnTo>
                  <a:lnTo>
                    <a:pt x="6523" y="4566"/>
                  </a:lnTo>
                  <a:lnTo>
                    <a:pt x="5871" y="4566"/>
                  </a:lnTo>
                  <a:lnTo>
                    <a:pt x="5871" y="3914"/>
                  </a:lnTo>
                  <a:lnTo>
                    <a:pt x="6523" y="3914"/>
                  </a:lnTo>
                  <a:lnTo>
                    <a:pt x="6523" y="4566"/>
                  </a:lnTo>
                  <a:lnTo>
                    <a:pt x="7176" y="4566"/>
                  </a:lnTo>
                  <a:lnTo>
                    <a:pt x="7176" y="3262"/>
                  </a:lnTo>
                  <a:lnTo>
                    <a:pt x="5871" y="3262"/>
                  </a:lnTo>
                  <a:lnTo>
                    <a:pt x="5871" y="2609"/>
                  </a:lnTo>
                  <a:lnTo>
                    <a:pt x="5219" y="2609"/>
                  </a:lnTo>
                  <a:lnTo>
                    <a:pt x="5219" y="5871"/>
                  </a:lnTo>
                  <a:lnTo>
                    <a:pt x="4566" y="5871"/>
                  </a:lnTo>
                  <a:lnTo>
                    <a:pt x="4566" y="6523"/>
                  </a:lnTo>
                  <a:lnTo>
                    <a:pt x="5219" y="6523"/>
                  </a:lnTo>
                  <a:lnTo>
                    <a:pt x="5219" y="7828"/>
                  </a:lnTo>
                  <a:lnTo>
                    <a:pt x="5871" y="7828"/>
                  </a:lnTo>
                  <a:lnTo>
                    <a:pt x="5871" y="7176"/>
                  </a:lnTo>
                  <a:lnTo>
                    <a:pt x="6523" y="7176"/>
                  </a:lnTo>
                  <a:lnTo>
                    <a:pt x="6523" y="7828"/>
                  </a:lnTo>
                  <a:lnTo>
                    <a:pt x="5871" y="7828"/>
                  </a:lnTo>
                  <a:lnTo>
                    <a:pt x="5871" y="8480"/>
                  </a:lnTo>
                  <a:lnTo>
                    <a:pt x="5219" y="8480"/>
                  </a:lnTo>
                  <a:lnTo>
                    <a:pt x="5219" y="9132"/>
                  </a:lnTo>
                  <a:lnTo>
                    <a:pt x="5871" y="9132"/>
                  </a:lnTo>
                  <a:lnTo>
                    <a:pt x="5871" y="9785"/>
                  </a:lnTo>
                  <a:lnTo>
                    <a:pt x="6523" y="9785"/>
                  </a:lnTo>
                  <a:lnTo>
                    <a:pt x="6523" y="9132"/>
                  </a:lnTo>
                  <a:lnTo>
                    <a:pt x="7176" y="9132"/>
                  </a:lnTo>
                  <a:lnTo>
                    <a:pt x="7176" y="7828"/>
                  </a:lnTo>
                  <a:lnTo>
                    <a:pt x="8480" y="7828"/>
                  </a:lnTo>
                  <a:lnTo>
                    <a:pt x="8480" y="7176"/>
                  </a:lnTo>
                  <a:lnTo>
                    <a:pt x="9132" y="7176"/>
                  </a:lnTo>
                  <a:lnTo>
                    <a:pt x="9132" y="7828"/>
                  </a:lnTo>
                  <a:lnTo>
                    <a:pt x="8480" y="7828"/>
                  </a:lnTo>
                  <a:lnTo>
                    <a:pt x="8480" y="9132"/>
                  </a:lnTo>
                  <a:lnTo>
                    <a:pt x="9785" y="9132"/>
                  </a:lnTo>
                  <a:lnTo>
                    <a:pt x="9785" y="10437"/>
                  </a:lnTo>
                  <a:lnTo>
                    <a:pt x="10437" y="10437"/>
                  </a:lnTo>
                  <a:lnTo>
                    <a:pt x="10437" y="12394"/>
                  </a:lnTo>
                  <a:lnTo>
                    <a:pt x="9785" y="12394"/>
                  </a:lnTo>
                  <a:lnTo>
                    <a:pt x="9785" y="11742"/>
                  </a:lnTo>
                  <a:lnTo>
                    <a:pt x="8480" y="11742"/>
                  </a:lnTo>
                  <a:lnTo>
                    <a:pt x="8480" y="11089"/>
                  </a:lnTo>
                  <a:lnTo>
                    <a:pt x="9132" y="11089"/>
                  </a:lnTo>
                  <a:lnTo>
                    <a:pt x="9132" y="9785"/>
                  </a:lnTo>
                  <a:lnTo>
                    <a:pt x="8480" y="9785"/>
                  </a:lnTo>
                  <a:lnTo>
                    <a:pt x="8480" y="10437"/>
                  </a:lnTo>
                  <a:lnTo>
                    <a:pt x="7176" y="10437"/>
                  </a:lnTo>
                  <a:lnTo>
                    <a:pt x="7176" y="11089"/>
                  </a:lnTo>
                  <a:lnTo>
                    <a:pt x="7828" y="11089"/>
                  </a:lnTo>
                  <a:lnTo>
                    <a:pt x="7828" y="12394"/>
                  </a:lnTo>
                  <a:lnTo>
                    <a:pt x="5219" y="12394"/>
                  </a:lnTo>
                  <a:lnTo>
                    <a:pt x="5219" y="13046"/>
                  </a:lnTo>
                  <a:lnTo>
                    <a:pt x="5871" y="13046"/>
                  </a:lnTo>
                  <a:lnTo>
                    <a:pt x="5871" y="13699"/>
                  </a:lnTo>
                  <a:lnTo>
                    <a:pt x="6523" y="13699"/>
                  </a:lnTo>
                  <a:lnTo>
                    <a:pt x="6523" y="13046"/>
                  </a:lnTo>
                  <a:lnTo>
                    <a:pt x="8480" y="13046"/>
                  </a:lnTo>
                  <a:lnTo>
                    <a:pt x="8480" y="12394"/>
                  </a:lnTo>
                  <a:lnTo>
                    <a:pt x="9132" y="12394"/>
                  </a:lnTo>
                  <a:lnTo>
                    <a:pt x="9132" y="13046"/>
                  </a:lnTo>
                  <a:lnTo>
                    <a:pt x="8480" y="13046"/>
                  </a:lnTo>
                  <a:lnTo>
                    <a:pt x="8480" y="14351"/>
                  </a:lnTo>
                  <a:lnTo>
                    <a:pt x="10437" y="14351"/>
                  </a:lnTo>
                  <a:lnTo>
                    <a:pt x="10437" y="13699"/>
                  </a:lnTo>
                  <a:close/>
                  <a:moveTo>
                    <a:pt x="11742" y="12394"/>
                  </a:moveTo>
                  <a:lnTo>
                    <a:pt x="12394" y="12394"/>
                  </a:lnTo>
                  <a:lnTo>
                    <a:pt x="12394" y="11742"/>
                  </a:lnTo>
                  <a:lnTo>
                    <a:pt x="11742" y="11742"/>
                  </a:lnTo>
                  <a:lnTo>
                    <a:pt x="11742" y="12394"/>
                  </a:lnTo>
                  <a:close/>
                  <a:moveTo>
                    <a:pt x="15656" y="16308"/>
                  </a:moveTo>
                  <a:lnTo>
                    <a:pt x="16308" y="16308"/>
                  </a:lnTo>
                  <a:lnTo>
                    <a:pt x="16308" y="15656"/>
                  </a:lnTo>
                  <a:lnTo>
                    <a:pt x="15656" y="15656"/>
                  </a:lnTo>
                  <a:lnTo>
                    <a:pt x="15656" y="16308"/>
                  </a:lnTo>
                  <a:close/>
                  <a:moveTo>
                    <a:pt x="8480" y="15656"/>
                  </a:moveTo>
                  <a:lnTo>
                    <a:pt x="7176" y="15656"/>
                  </a:lnTo>
                  <a:lnTo>
                    <a:pt x="7176" y="16308"/>
                  </a:lnTo>
                  <a:lnTo>
                    <a:pt x="9132" y="16308"/>
                  </a:lnTo>
                  <a:lnTo>
                    <a:pt x="9132" y="15003"/>
                  </a:lnTo>
                  <a:lnTo>
                    <a:pt x="8480" y="15003"/>
                  </a:lnTo>
                  <a:lnTo>
                    <a:pt x="8480" y="15656"/>
                  </a:lnTo>
                  <a:close/>
                  <a:moveTo>
                    <a:pt x="5219" y="1305"/>
                  </a:moveTo>
                  <a:lnTo>
                    <a:pt x="5871" y="1305"/>
                  </a:lnTo>
                  <a:lnTo>
                    <a:pt x="5871" y="652"/>
                  </a:lnTo>
                  <a:lnTo>
                    <a:pt x="7176" y="652"/>
                  </a:lnTo>
                  <a:lnTo>
                    <a:pt x="7176" y="1305"/>
                  </a:lnTo>
                  <a:lnTo>
                    <a:pt x="7828" y="1305"/>
                  </a:lnTo>
                  <a:lnTo>
                    <a:pt x="7828" y="0"/>
                  </a:lnTo>
                  <a:lnTo>
                    <a:pt x="5219" y="0"/>
                  </a:lnTo>
                  <a:lnTo>
                    <a:pt x="5219" y="1305"/>
                  </a:lnTo>
                  <a:close/>
                  <a:moveTo>
                    <a:pt x="5871" y="1957"/>
                  </a:moveTo>
                  <a:lnTo>
                    <a:pt x="6523" y="1957"/>
                  </a:lnTo>
                  <a:lnTo>
                    <a:pt x="6523" y="1305"/>
                  </a:lnTo>
                  <a:lnTo>
                    <a:pt x="5871" y="1305"/>
                  </a:lnTo>
                  <a:lnTo>
                    <a:pt x="5871" y="1957"/>
                  </a:lnTo>
                  <a:close/>
                  <a:moveTo>
                    <a:pt x="1305" y="15003"/>
                  </a:moveTo>
                  <a:lnTo>
                    <a:pt x="3262" y="15003"/>
                  </a:lnTo>
                  <a:lnTo>
                    <a:pt x="3262" y="13046"/>
                  </a:lnTo>
                  <a:lnTo>
                    <a:pt x="1305" y="13046"/>
                  </a:lnTo>
                  <a:lnTo>
                    <a:pt x="1305" y="15003"/>
                  </a:lnTo>
                  <a:close/>
                  <a:moveTo>
                    <a:pt x="13046" y="3262"/>
                  </a:moveTo>
                  <a:lnTo>
                    <a:pt x="15003" y="3262"/>
                  </a:lnTo>
                  <a:lnTo>
                    <a:pt x="15003" y="1305"/>
                  </a:lnTo>
                  <a:lnTo>
                    <a:pt x="13046" y="1305"/>
                  </a:lnTo>
                  <a:lnTo>
                    <a:pt x="13046" y="3262"/>
                  </a:lnTo>
                  <a:close/>
                  <a:moveTo>
                    <a:pt x="1305" y="3262"/>
                  </a:moveTo>
                  <a:lnTo>
                    <a:pt x="3262" y="3262"/>
                  </a:lnTo>
                  <a:lnTo>
                    <a:pt x="3262" y="1305"/>
                  </a:lnTo>
                  <a:lnTo>
                    <a:pt x="1305" y="1305"/>
                  </a:lnTo>
                  <a:lnTo>
                    <a:pt x="1305" y="3262"/>
                  </a:lnTo>
                  <a:close/>
                  <a:moveTo>
                    <a:pt x="652" y="12394"/>
                  </a:moveTo>
                  <a:lnTo>
                    <a:pt x="3914" y="12394"/>
                  </a:lnTo>
                  <a:lnTo>
                    <a:pt x="3914" y="15656"/>
                  </a:lnTo>
                  <a:lnTo>
                    <a:pt x="652" y="15656"/>
                  </a:lnTo>
                  <a:lnTo>
                    <a:pt x="652" y="12394"/>
                  </a:lnTo>
                  <a:close/>
                  <a:moveTo>
                    <a:pt x="0" y="16308"/>
                  </a:moveTo>
                  <a:lnTo>
                    <a:pt x="4566" y="16308"/>
                  </a:lnTo>
                  <a:lnTo>
                    <a:pt x="4566" y="11742"/>
                  </a:lnTo>
                  <a:lnTo>
                    <a:pt x="0" y="11742"/>
                  </a:lnTo>
                  <a:lnTo>
                    <a:pt x="0" y="16308"/>
                  </a:lnTo>
                  <a:close/>
                  <a:moveTo>
                    <a:pt x="12394" y="652"/>
                  </a:moveTo>
                  <a:lnTo>
                    <a:pt x="15656" y="652"/>
                  </a:lnTo>
                  <a:lnTo>
                    <a:pt x="15656" y="3914"/>
                  </a:lnTo>
                  <a:lnTo>
                    <a:pt x="12394" y="3914"/>
                  </a:lnTo>
                  <a:lnTo>
                    <a:pt x="12394" y="652"/>
                  </a:lnTo>
                  <a:close/>
                  <a:moveTo>
                    <a:pt x="11742" y="4566"/>
                  </a:moveTo>
                  <a:lnTo>
                    <a:pt x="16308" y="4566"/>
                  </a:lnTo>
                  <a:lnTo>
                    <a:pt x="16308" y="0"/>
                  </a:lnTo>
                  <a:lnTo>
                    <a:pt x="11742" y="0"/>
                  </a:lnTo>
                  <a:lnTo>
                    <a:pt x="11742" y="4566"/>
                  </a:lnTo>
                  <a:close/>
                  <a:moveTo>
                    <a:pt x="652" y="652"/>
                  </a:moveTo>
                  <a:lnTo>
                    <a:pt x="3914" y="652"/>
                  </a:lnTo>
                  <a:lnTo>
                    <a:pt x="3914" y="3914"/>
                  </a:lnTo>
                  <a:lnTo>
                    <a:pt x="652" y="3914"/>
                  </a:lnTo>
                  <a:lnTo>
                    <a:pt x="652" y="652"/>
                  </a:lnTo>
                  <a:close/>
                  <a:moveTo>
                    <a:pt x="0" y="4566"/>
                  </a:moveTo>
                  <a:lnTo>
                    <a:pt x="4566" y="4566"/>
                  </a:lnTo>
                  <a:lnTo>
                    <a:pt x="4566" y="0"/>
                  </a:lnTo>
                  <a:lnTo>
                    <a:pt x="0" y="0"/>
                  </a:lnTo>
                  <a:lnTo>
                    <a:pt x="0" y="4566"/>
                  </a:lnTo>
                  <a:close/>
                  <a:moveTo>
                    <a:pt x="6523" y="14351"/>
                  </a:moveTo>
                  <a:lnTo>
                    <a:pt x="7176" y="14351"/>
                  </a:lnTo>
                  <a:lnTo>
                    <a:pt x="7176" y="13699"/>
                  </a:lnTo>
                  <a:lnTo>
                    <a:pt x="6523" y="13699"/>
                  </a:lnTo>
                  <a:lnTo>
                    <a:pt x="6523" y="14351"/>
                  </a:lnTo>
                  <a:close/>
                  <a:moveTo>
                    <a:pt x="7176" y="15003"/>
                  </a:moveTo>
                  <a:lnTo>
                    <a:pt x="7828" y="15003"/>
                  </a:lnTo>
                  <a:lnTo>
                    <a:pt x="7828" y="14351"/>
                  </a:lnTo>
                  <a:lnTo>
                    <a:pt x="7176" y="14351"/>
                  </a:lnTo>
                  <a:lnTo>
                    <a:pt x="7176" y="15003"/>
                  </a:lnTo>
                  <a:close/>
                  <a:moveTo>
                    <a:pt x="5219" y="14351"/>
                  </a:moveTo>
                  <a:lnTo>
                    <a:pt x="5219" y="16308"/>
                  </a:lnTo>
                  <a:lnTo>
                    <a:pt x="5871" y="16308"/>
                  </a:lnTo>
                  <a:lnTo>
                    <a:pt x="5871" y="15656"/>
                  </a:lnTo>
                  <a:lnTo>
                    <a:pt x="6523" y="15656"/>
                  </a:lnTo>
                  <a:lnTo>
                    <a:pt x="6523" y="14351"/>
                  </a:lnTo>
                  <a:lnTo>
                    <a:pt x="5219" y="14351"/>
                  </a:lnTo>
                  <a:close/>
                  <a:moveTo>
                    <a:pt x="5871" y="11089"/>
                  </a:moveTo>
                  <a:lnTo>
                    <a:pt x="5871" y="9785"/>
                  </a:lnTo>
                  <a:lnTo>
                    <a:pt x="4566" y="9785"/>
                  </a:lnTo>
                  <a:lnTo>
                    <a:pt x="4566" y="10437"/>
                  </a:lnTo>
                  <a:lnTo>
                    <a:pt x="5219" y="10437"/>
                  </a:lnTo>
                  <a:lnTo>
                    <a:pt x="5219" y="11742"/>
                  </a:lnTo>
                  <a:lnTo>
                    <a:pt x="7176" y="11742"/>
                  </a:lnTo>
                  <a:lnTo>
                    <a:pt x="7176" y="11089"/>
                  </a:lnTo>
                  <a:lnTo>
                    <a:pt x="5871" y="11089"/>
                  </a:lnTo>
                  <a:close/>
                  <a:moveTo>
                    <a:pt x="3914" y="10437"/>
                  </a:moveTo>
                  <a:lnTo>
                    <a:pt x="3914" y="9785"/>
                  </a:lnTo>
                  <a:lnTo>
                    <a:pt x="4566" y="9785"/>
                  </a:lnTo>
                  <a:lnTo>
                    <a:pt x="4566" y="9132"/>
                  </a:lnTo>
                  <a:lnTo>
                    <a:pt x="3914" y="9132"/>
                  </a:lnTo>
                  <a:lnTo>
                    <a:pt x="3914" y="8480"/>
                  </a:lnTo>
                  <a:lnTo>
                    <a:pt x="5219" y="8480"/>
                  </a:lnTo>
                  <a:lnTo>
                    <a:pt x="5219" y="7828"/>
                  </a:lnTo>
                  <a:lnTo>
                    <a:pt x="3262" y="7828"/>
                  </a:lnTo>
                  <a:lnTo>
                    <a:pt x="3262" y="8480"/>
                  </a:lnTo>
                  <a:lnTo>
                    <a:pt x="2609" y="8480"/>
                  </a:lnTo>
                  <a:lnTo>
                    <a:pt x="2609" y="7828"/>
                  </a:lnTo>
                  <a:lnTo>
                    <a:pt x="3262" y="7828"/>
                  </a:lnTo>
                  <a:lnTo>
                    <a:pt x="3262" y="7176"/>
                  </a:lnTo>
                  <a:lnTo>
                    <a:pt x="1957" y="7176"/>
                  </a:lnTo>
                  <a:lnTo>
                    <a:pt x="1957" y="6523"/>
                  </a:lnTo>
                  <a:lnTo>
                    <a:pt x="2609" y="6523"/>
                  </a:lnTo>
                  <a:lnTo>
                    <a:pt x="2609" y="5871"/>
                  </a:lnTo>
                  <a:lnTo>
                    <a:pt x="1957" y="5871"/>
                  </a:lnTo>
                  <a:lnTo>
                    <a:pt x="1957" y="5219"/>
                  </a:lnTo>
                  <a:lnTo>
                    <a:pt x="0" y="5219"/>
                  </a:lnTo>
                  <a:lnTo>
                    <a:pt x="0" y="6523"/>
                  </a:lnTo>
                  <a:lnTo>
                    <a:pt x="652" y="6523"/>
                  </a:lnTo>
                  <a:lnTo>
                    <a:pt x="652" y="5871"/>
                  </a:lnTo>
                  <a:lnTo>
                    <a:pt x="1305" y="5871"/>
                  </a:lnTo>
                  <a:lnTo>
                    <a:pt x="1305" y="6523"/>
                  </a:lnTo>
                  <a:lnTo>
                    <a:pt x="652" y="6523"/>
                  </a:lnTo>
                  <a:lnTo>
                    <a:pt x="652" y="7176"/>
                  </a:lnTo>
                  <a:lnTo>
                    <a:pt x="0" y="7176"/>
                  </a:lnTo>
                  <a:lnTo>
                    <a:pt x="0" y="8480"/>
                  </a:lnTo>
                  <a:lnTo>
                    <a:pt x="652" y="8480"/>
                  </a:lnTo>
                  <a:lnTo>
                    <a:pt x="652" y="7828"/>
                  </a:lnTo>
                  <a:lnTo>
                    <a:pt x="1957" y="7828"/>
                  </a:lnTo>
                  <a:lnTo>
                    <a:pt x="1957" y="8480"/>
                  </a:lnTo>
                  <a:lnTo>
                    <a:pt x="652" y="8480"/>
                  </a:lnTo>
                  <a:lnTo>
                    <a:pt x="652" y="9132"/>
                  </a:lnTo>
                  <a:lnTo>
                    <a:pt x="0" y="9132"/>
                  </a:lnTo>
                  <a:lnTo>
                    <a:pt x="0" y="9785"/>
                  </a:lnTo>
                  <a:lnTo>
                    <a:pt x="1305" y="9785"/>
                  </a:lnTo>
                  <a:lnTo>
                    <a:pt x="1305" y="9132"/>
                  </a:lnTo>
                  <a:lnTo>
                    <a:pt x="1957" y="9132"/>
                  </a:lnTo>
                  <a:lnTo>
                    <a:pt x="1957" y="9785"/>
                  </a:lnTo>
                  <a:lnTo>
                    <a:pt x="3262" y="9785"/>
                  </a:lnTo>
                  <a:lnTo>
                    <a:pt x="3262" y="10437"/>
                  </a:lnTo>
                  <a:lnTo>
                    <a:pt x="1957" y="10437"/>
                  </a:lnTo>
                  <a:lnTo>
                    <a:pt x="1957" y="11089"/>
                  </a:lnTo>
                  <a:lnTo>
                    <a:pt x="4566" y="11089"/>
                  </a:lnTo>
                  <a:lnTo>
                    <a:pt x="4566" y="10437"/>
                  </a:lnTo>
                  <a:lnTo>
                    <a:pt x="3914" y="10437"/>
                  </a:lnTo>
                  <a:close/>
                  <a:moveTo>
                    <a:pt x="1957" y="9785"/>
                  </a:moveTo>
                  <a:lnTo>
                    <a:pt x="1305" y="9785"/>
                  </a:lnTo>
                  <a:lnTo>
                    <a:pt x="1305" y="10437"/>
                  </a:lnTo>
                  <a:lnTo>
                    <a:pt x="1957" y="10437"/>
                  </a:lnTo>
                  <a:lnTo>
                    <a:pt x="1957" y="9785"/>
                  </a:lnTo>
                  <a:close/>
                  <a:moveTo>
                    <a:pt x="0" y="10437"/>
                  </a:moveTo>
                  <a:lnTo>
                    <a:pt x="0" y="11089"/>
                  </a:lnTo>
                  <a:lnTo>
                    <a:pt x="1305" y="11089"/>
                  </a:lnTo>
                  <a:lnTo>
                    <a:pt x="1305" y="10437"/>
                  </a:lnTo>
                  <a:lnTo>
                    <a:pt x="0" y="10437"/>
                  </a:lnTo>
                  <a:close/>
                  <a:moveTo>
                    <a:pt x="7176" y="9785"/>
                  </a:moveTo>
                  <a:lnTo>
                    <a:pt x="6523" y="9785"/>
                  </a:lnTo>
                  <a:lnTo>
                    <a:pt x="6523" y="10437"/>
                  </a:lnTo>
                  <a:lnTo>
                    <a:pt x="7176" y="10437"/>
                  </a:lnTo>
                  <a:lnTo>
                    <a:pt x="7176" y="9785"/>
                  </a:lnTo>
                  <a:close/>
                  <a:moveTo>
                    <a:pt x="7828" y="9785"/>
                  </a:moveTo>
                  <a:lnTo>
                    <a:pt x="7828" y="9132"/>
                  </a:lnTo>
                  <a:lnTo>
                    <a:pt x="7176" y="9132"/>
                  </a:lnTo>
                  <a:lnTo>
                    <a:pt x="7176" y="9785"/>
                  </a:lnTo>
                  <a:lnTo>
                    <a:pt x="7828" y="9785"/>
                  </a:lnTo>
                  <a:close/>
                  <a:moveTo>
                    <a:pt x="3914" y="6523"/>
                  </a:moveTo>
                  <a:lnTo>
                    <a:pt x="3914" y="7176"/>
                  </a:lnTo>
                  <a:lnTo>
                    <a:pt x="4566" y="7176"/>
                  </a:lnTo>
                  <a:lnTo>
                    <a:pt x="4566" y="6523"/>
                  </a:lnTo>
                  <a:lnTo>
                    <a:pt x="3914" y="6523"/>
                  </a:lnTo>
                  <a:close/>
                  <a:moveTo>
                    <a:pt x="4566" y="5219"/>
                  </a:moveTo>
                  <a:lnTo>
                    <a:pt x="3262" y="5219"/>
                  </a:lnTo>
                  <a:lnTo>
                    <a:pt x="3262" y="5871"/>
                  </a:lnTo>
                  <a:lnTo>
                    <a:pt x="4566" y="5871"/>
                  </a:lnTo>
                  <a:lnTo>
                    <a:pt x="4566" y="5219"/>
                  </a:lnTo>
                  <a:close/>
                  <a:moveTo>
                    <a:pt x="7828" y="3262"/>
                  </a:moveTo>
                  <a:lnTo>
                    <a:pt x="7828" y="4566"/>
                  </a:lnTo>
                  <a:lnTo>
                    <a:pt x="8480" y="4566"/>
                  </a:lnTo>
                  <a:lnTo>
                    <a:pt x="8480" y="3914"/>
                  </a:lnTo>
                  <a:lnTo>
                    <a:pt x="9132" y="3914"/>
                  </a:lnTo>
                  <a:lnTo>
                    <a:pt x="9132" y="4566"/>
                  </a:lnTo>
                  <a:lnTo>
                    <a:pt x="9785" y="4566"/>
                  </a:lnTo>
                  <a:lnTo>
                    <a:pt x="9785" y="2609"/>
                  </a:lnTo>
                  <a:lnTo>
                    <a:pt x="9132" y="2609"/>
                  </a:lnTo>
                  <a:lnTo>
                    <a:pt x="9132" y="3262"/>
                  </a:lnTo>
                  <a:lnTo>
                    <a:pt x="8480" y="3262"/>
                  </a:lnTo>
                  <a:lnTo>
                    <a:pt x="8480" y="1957"/>
                  </a:lnTo>
                  <a:lnTo>
                    <a:pt x="7176" y="1957"/>
                  </a:lnTo>
                  <a:lnTo>
                    <a:pt x="7176" y="3262"/>
                  </a:lnTo>
                  <a:lnTo>
                    <a:pt x="7828" y="3262"/>
                  </a:lnTo>
                  <a:close/>
                  <a:moveTo>
                    <a:pt x="9132" y="1957"/>
                  </a:moveTo>
                  <a:lnTo>
                    <a:pt x="9132" y="1305"/>
                  </a:lnTo>
                  <a:lnTo>
                    <a:pt x="9785" y="1305"/>
                  </a:lnTo>
                  <a:lnTo>
                    <a:pt x="9785" y="0"/>
                  </a:lnTo>
                  <a:lnTo>
                    <a:pt x="9132" y="0"/>
                  </a:lnTo>
                  <a:lnTo>
                    <a:pt x="9132" y="652"/>
                  </a:lnTo>
                  <a:lnTo>
                    <a:pt x="8480" y="652"/>
                  </a:lnTo>
                  <a:lnTo>
                    <a:pt x="8480" y="1957"/>
                  </a:lnTo>
                  <a:lnTo>
                    <a:pt x="9132" y="1957"/>
                  </a:lnTo>
                  <a:close/>
                  <a:moveTo>
                    <a:pt x="9785" y="1957"/>
                  </a:moveTo>
                  <a:lnTo>
                    <a:pt x="10437" y="1957"/>
                  </a:lnTo>
                  <a:lnTo>
                    <a:pt x="10437" y="1305"/>
                  </a:lnTo>
                  <a:lnTo>
                    <a:pt x="9785" y="1305"/>
                  </a:lnTo>
                  <a:lnTo>
                    <a:pt x="9785" y="1957"/>
                  </a:lnTo>
                  <a:close/>
                  <a:moveTo>
                    <a:pt x="11089" y="1305"/>
                  </a:moveTo>
                  <a:lnTo>
                    <a:pt x="11089" y="0"/>
                  </a:lnTo>
                  <a:lnTo>
                    <a:pt x="10437" y="0"/>
                  </a:lnTo>
                  <a:lnTo>
                    <a:pt x="10437" y="1305"/>
                  </a:lnTo>
                  <a:lnTo>
                    <a:pt x="11089" y="1305"/>
                  </a:lnTo>
                  <a:close/>
                  <a:moveTo>
                    <a:pt x="10437" y="2609"/>
                  </a:moveTo>
                  <a:lnTo>
                    <a:pt x="11089" y="2609"/>
                  </a:lnTo>
                  <a:lnTo>
                    <a:pt x="11089" y="1957"/>
                  </a:lnTo>
                  <a:lnTo>
                    <a:pt x="10437" y="1957"/>
                  </a:lnTo>
                  <a:lnTo>
                    <a:pt x="10437" y="2609"/>
                  </a:lnTo>
                  <a:close/>
                  <a:moveTo>
                    <a:pt x="11089" y="4566"/>
                  </a:moveTo>
                  <a:lnTo>
                    <a:pt x="11089" y="3914"/>
                  </a:lnTo>
                  <a:lnTo>
                    <a:pt x="10437" y="3914"/>
                  </a:lnTo>
                  <a:lnTo>
                    <a:pt x="10437" y="4566"/>
                  </a:lnTo>
                  <a:lnTo>
                    <a:pt x="11089" y="4566"/>
                  </a:lnTo>
                  <a:close/>
                  <a:moveTo>
                    <a:pt x="11742" y="5871"/>
                  </a:moveTo>
                  <a:lnTo>
                    <a:pt x="11742" y="6523"/>
                  </a:lnTo>
                  <a:lnTo>
                    <a:pt x="12394" y="6523"/>
                  </a:lnTo>
                  <a:lnTo>
                    <a:pt x="12394" y="7176"/>
                  </a:lnTo>
                  <a:lnTo>
                    <a:pt x="13046" y="7176"/>
                  </a:lnTo>
                  <a:lnTo>
                    <a:pt x="13046" y="5871"/>
                  </a:lnTo>
                  <a:lnTo>
                    <a:pt x="13699" y="5871"/>
                  </a:lnTo>
                  <a:lnTo>
                    <a:pt x="13699" y="5219"/>
                  </a:lnTo>
                  <a:lnTo>
                    <a:pt x="11089" y="5219"/>
                  </a:lnTo>
                  <a:lnTo>
                    <a:pt x="11089" y="5871"/>
                  </a:lnTo>
                  <a:lnTo>
                    <a:pt x="11742" y="5871"/>
                  </a:lnTo>
                  <a:close/>
                  <a:moveTo>
                    <a:pt x="13699" y="7828"/>
                  </a:moveTo>
                  <a:lnTo>
                    <a:pt x="14351" y="7828"/>
                  </a:lnTo>
                  <a:lnTo>
                    <a:pt x="14351" y="7176"/>
                  </a:lnTo>
                  <a:lnTo>
                    <a:pt x="15003" y="7176"/>
                  </a:lnTo>
                  <a:lnTo>
                    <a:pt x="15003" y="6523"/>
                  </a:lnTo>
                  <a:lnTo>
                    <a:pt x="14351" y="6523"/>
                  </a:lnTo>
                  <a:lnTo>
                    <a:pt x="14351" y="5871"/>
                  </a:lnTo>
                  <a:lnTo>
                    <a:pt x="13699" y="5871"/>
                  </a:lnTo>
                  <a:lnTo>
                    <a:pt x="13699" y="7828"/>
                  </a:lnTo>
                  <a:close/>
                  <a:moveTo>
                    <a:pt x="15656" y="6523"/>
                  </a:moveTo>
                  <a:lnTo>
                    <a:pt x="15656" y="7176"/>
                  </a:lnTo>
                  <a:lnTo>
                    <a:pt x="16308" y="7176"/>
                  </a:lnTo>
                  <a:lnTo>
                    <a:pt x="16308" y="5219"/>
                  </a:lnTo>
                  <a:lnTo>
                    <a:pt x="15003" y="5219"/>
                  </a:lnTo>
                  <a:lnTo>
                    <a:pt x="15003" y="6523"/>
                  </a:lnTo>
                  <a:lnTo>
                    <a:pt x="15656" y="6523"/>
                  </a:lnTo>
                  <a:close/>
                  <a:moveTo>
                    <a:pt x="15656" y="9132"/>
                  </a:moveTo>
                  <a:lnTo>
                    <a:pt x="15656" y="9785"/>
                  </a:lnTo>
                  <a:lnTo>
                    <a:pt x="16308" y="9785"/>
                  </a:lnTo>
                  <a:lnTo>
                    <a:pt x="16308" y="7828"/>
                  </a:lnTo>
                  <a:lnTo>
                    <a:pt x="15656" y="7828"/>
                  </a:lnTo>
                  <a:lnTo>
                    <a:pt x="15656" y="8480"/>
                  </a:lnTo>
                  <a:lnTo>
                    <a:pt x="15003" y="8480"/>
                  </a:lnTo>
                  <a:lnTo>
                    <a:pt x="15003" y="9132"/>
                  </a:lnTo>
                  <a:lnTo>
                    <a:pt x="15656" y="9132"/>
                  </a:lnTo>
                  <a:close/>
                  <a:moveTo>
                    <a:pt x="15003" y="14351"/>
                  </a:moveTo>
                  <a:lnTo>
                    <a:pt x="15003" y="15003"/>
                  </a:lnTo>
                  <a:lnTo>
                    <a:pt x="16308" y="15003"/>
                  </a:lnTo>
                  <a:lnTo>
                    <a:pt x="16308" y="14351"/>
                  </a:lnTo>
                  <a:lnTo>
                    <a:pt x="15656" y="14351"/>
                  </a:lnTo>
                  <a:lnTo>
                    <a:pt x="15656" y="13699"/>
                  </a:lnTo>
                  <a:lnTo>
                    <a:pt x="16308" y="13699"/>
                  </a:lnTo>
                  <a:lnTo>
                    <a:pt x="16308" y="11089"/>
                  </a:lnTo>
                  <a:lnTo>
                    <a:pt x="15656" y="11089"/>
                  </a:lnTo>
                  <a:lnTo>
                    <a:pt x="15656" y="13046"/>
                  </a:lnTo>
                  <a:lnTo>
                    <a:pt x="15003" y="13046"/>
                  </a:lnTo>
                  <a:lnTo>
                    <a:pt x="15003" y="13699"/>
                  </a:lnTo>
                  <a:lnTo>
                    <a:pt x="14351" y="13699"/>
                  </a:lnTo>
                  <a:lnTo>
                    <a:pt x="14351" y="14351"/>
                  </a:lnTo>
                  <a:lnTo>
                    <a:pt x="15003" y="14351"/>
                  </a:lnTo>
                  <a:close/>
                  <a:moveTo>
                    <a:pt x="15656" y="10437"/>
                  </a:moveTo>
                  <a:lnTo>
                    <a:pt x="15003" y="10437"/>
                  </a:lnTo>
                  <a:lnTo>
                    <a:pt x="15003" y="11089"/>
                  </a:lnTo>
                  <a:lnTo>
                    <a:pt x="15656" y="11089"/>
                  </a:lnTo>
                  <a:lnTo>
                    <a:pt x="15656" y="10437"/>
                  </a:lnTo>
                  <a:close/>
                  <a:moveTo>
                    <a:pt x="13699" y="16308"/>
                  </a:moveTo>
                  <a:lnTo>
                    <a:pt x="14351" y="16308"/>
                  </a:lnTo>
                  <a:lnTo>
                    <a:pt x="14351" y="15656"/>
                  </a:lnTo>
                  <a:lnTo>
                    <a:pt x="13699" y="15656"/>
                  </a:lnTo>
                  <a:lnTo>
                    <a:pt x="13699" y="16308"/>
                  </a:lnTo>
                  <a:close/>
                  <a:moveTo>
                    <a:pt x="11089" y="11089"/>
                  </a:moveTo>
                  <a:lnTo>
                    <a:pt x="13046" y="11089"/>
                  </a:lnTo>
                  <a:lnTo>
                    <a:pt x="13046" y="13046"/>
                  </a:lnTo>
                  <a:lnTo>
                    <a:pt x="11089" y="13046"/>
                  </a:lnTo>
                  <a:lnTo>
                    <a:pt x="11089" y="11089"/>
                  </a:lnTo>
                  <a:close/>
                  <a:moveTo>
                    <a:pt x="10437" y="8480"/>
                  </a:moveTo>
                  <a:lnTo>
                    <a:pt x="9785" y="8480"/>
                  </a:lnTo>
                  <a:lnTo>
                    <a:pt x="9785" y="7828"/>
                  </a:lnTo>
                  <a:lnTo>
                    <a:pt x="10437" y="7828"/>
                  </a:lnTo>
                  <a:lnTo>
                    <a:pt x="10437" y="8480"/>
                  </a:lnTo>
                  <a:lnTo>
                    <a:pt x="11089" y="8480"/>
                  </a:lnTo>
                  <a:lnTo>
                    <a:pt x="11089" y="7828"/>
                  </a:lnTo>
                  <a:lnTo>
                    <a:pt x="11742" y="7828"/>
                  </a:lnTo>
                  <a:lnTo>
                    <a:pt x="11742" y="8480"/>
                  </a:lnTo>
                  <a:lnTo>
                    <a:pt x="11089" y="8480"/>
                  </a:lnTo>
                  <a:lnTo>
                    <a:pt x="11089" y="9785"/>
                  </a:lnTo>
                  <a:lnTo>
                    <a:pt x="10437" y="9785"/>
                  </a:lnTo>
                  <a:lnTo>
                    <a:pt x="10437" y="8480"/>
                  </a:lnTo>
                  <a:close/>
                </a:path>
              </a:pathLst>
            </a:custGeom>
            <a:solidFill>
              <a:srgbClr val="205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18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457186-4BDC-4098-8FFE-DA533BC9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Отходы I и II классов (ОПВК). </a:t>
            </a:r>
            <a:br>
              <a:rPr lang="ru-RU" dirty="0"/>
            </a:br>
            <a:r>
              <a:rPr lang="ru-RU" dirty="0"/>
              <a:t>Предпосылки к модернизации 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D5FE5-A98F-471B-A616-18DCC8717388}"/>
              </a:ext>
            </a:extLst>
          </p:cNvPr>
          <p:cNvSpPr txBox="1"/>
          <p:nvPr/>
        </p:nvSpPr>
        <p:spPr>
          <a:xfrm>
            <a:off x="1203015" y="1217631"/>
            <a:ext cx="2394316" cy="1969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ОТХОДЫ</a:t>
            </a:r>
            <a:r>
              <a:rPr 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endParaRPr lang="ru-RU" sz="1000" b="1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374F1-8609-4BEF-8A9D-10C33E3B185B}"/>
              </a:ext>
            </a:extLst>
          </p:cNvPr>
          <p:cNvSpPr txBox="1"/>
          <p:nvPr/>
        </p:nvSpPr>
        <p:spPr>
          <a:xfrm>
            <a:off x="1400830" y="1485420"/>
            <a:ext cx="2251233" cy="236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ртутьсодержащие отходы </a:t>
            </a:r>
            <a:br>
              <a:rPr lang="ru-RU" sz="9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(различные виды люминесцентных ламп, приборы, шламы, шлаки, катализаторы, содержащие ртуть)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водные неорганические отходы </a:t>
            </a:r>
            <a:br>
              <a:rPr lang="ru-RU" sz="9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(отработанные растворы кислот, щелочей,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гальваношламы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229BC-1003-4BA4-B517-294CE22550A1}"/>
              </a:ext>
            </a:extLst>
          </p:cNvPr>
          <p:cNvSpPr txBox="1"/>
          <p:nvPr/>
        </p:nvSpPr>
        <p:spPr>
          <a:xfrm>
            <a:off x="4782774" y="1485420"/>
            <a:ext cx="3881963" cy="2360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400"/>
              </a:spcBef>
              <a:buSzPct val="80000"/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свинец-содержащие отходы </a:t>
            </a:r>
            <a:br>
              <a:rPr lang="ru-RU" sz="9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(автомобильные и промышленные свинцово-кислотные аккумуляторы, отходы электрического кабеля)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80000"/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отходы химических источников тока </a:t>
            </a:r>
            <a:br>
              <a:rPr lang="ru-RU" sz="9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(батарейки, источники бесперебойного питания, аккумуляторы)</a:t>
            </a:r>
          </a:p>
          <a:p>
            <a:pPr marL="171450" indent="-171450">
              <a:lnSpc>
                <a:spcPct val="90000"/>
              </a:lnSpc>
              <a:spcBef>
                <a:spcPts val="400"/>
              </a:spcBef>
              <a:buSzPct val="80000"/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органические горючие отходы </a:t>
            </a:r>
            <a:r>
              <a:rPr lang="ru-RU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(в основном отходы химического и нефтехимического производства)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E04B2-146E-4253-B537-CF5B704832F8}"/>
              </a:ext>
            </a:extLst>
          </p:cNvPr>
          <p:cNvSpPr txBox="1"/>
          <p:nvPr/>
        </p:nvSpPr>
        <p:spPr>
          <a:xfrm>
            <a:off x="2506987" y="2924354"/>
            <a:ext cx="4282434" cy="23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1" dirty="0">
                <a:solidFill>
                  <a:srgbClr val="003274"/>
                </a:solidFill>
                <a:cs typeface="Arial" panose="020B0604020202020204" pitchFamily="34" charset="0"/>
              </a:rPr>
              <a:t>Федерального классификационного каталога отходов (ФККО)</a:t>
            </a:r>
          </a:p>
        </p:txBody>
      </p:sp>
      <p:grpSp>
        <p:nvGrpSpPr>
          <p:cNvPr id="10" name="Группа 36">
            <a:extLst>
              <a:ext uri="{FF2B5EF4-FFF2-40B4-BE49-F238E27FC236}">
                <a16:creationId xmlns:a16="http://schemas.microsoft.com/office/drawing/2014/main" id="{C780DFC9-09BB-456A-9A8B-65311F41916F}"/>
              </a:ext>
            </a:extLst>
          </p:cNvPr>
          <p:cNvGrpSpPr/>
          <p:nvPr/>
        </p:nvGrpSpPr>
        <p:grpSpPr>
          <a:xfrm>
            <a:off x="540231" y="2501168"/>
            <a:ext cx="8215946" cy="243343"/>
            <a:chOff x="653153" y="3340025"/>
            <a:chExt cx="7837704" cy="332254"/>
          </a:xfrm>
        </p:grpSpPr>
        <p:sp>
          <p:nvSpPr>
            <p:cNvPr id="11" name="Правая фигурная скобка 10">
              <a:extLst>
                <a:ext uri="{FF2B5EF4-FFF2-40B4-BE49-F238E27FC236}">
                  <a16:creationId xmlns:a16="http://schemas.microsoft.com/office/drawing/2014/main" id="{7AD0B152-1CF7-4246-9699-F8BC8A7E7BEA}"/>
                </a:ext>
              </a:extLst>
            </p:cNvPr>
            <p:cNvSpPr/>
            <p:nvPr/>
          </p:nvSpPr>
          <p:spPr>
            <a:xfrm rot="5400000">
              <a:off x="4472594" y="-479416"/>
              <a:ext cx="198822" cy="7837704"/>
            </a:xfrm>
            <a:prstGeom prst="rightBrace">
              <a:avLst>
                <a:gd name="adj1" fmla="val 49966"/>
                <a:gd name="adj2" fmla="val 50000"/>
              </a:avLst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4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 kern="0">
                <a:solidFill>
                  <a:srgbClr val="414142"/>
                </a:solidFill>
                <a:latin typeface="Arial"/>
                <a:cs typeface="Arial"/>
              </a:endParaRPr>
            </a:p>
          </p:txBody>
        </p:sp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id="{5B918673-6D22-467E-B883-E468B46D38B6}"/>
                </a:ext>
              </a:extLst>
            </p:cNvPr>
            <p:cNvSpPr/>
            <p:nvPr/>
          </p:nvSpPr>
          <p:spPr>
            <a:xfrm rot="10800000">
              <a:off x="1530941" y="3436435"/>
              <a:ext cx="6082128" cy="45719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tIns="0" bIns="0" rtlCol="0" anchor="ctr"/>
            <a:lstStyle/>
            <a:p>
              <a:pPr algn="ctr" defTabSz="68644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26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3" name="Стрелка: вниз 39">
              <a:extLst>
                <a:ext uri="{FF2B5EF4-FFF2-40B4-BE49-F238E27FC236}">
                  <a16:creationId xmlns:a16="http://schemas.microsoft.com/office/drawing/2014/main" id="{8FB0812C-2266-451F-BE0C-2EBFF42BF5C7}"/>
                </a:ext>
              </a:extLst>
            </p:cNvPr>
            <p:cNvSpPr/>
            <p:nvPr/>
          </p:nvSpPr>
          <p:spPr>
            <a:xfrm>
              <a:off x="4456156" y="3464719"/>
              <a:ext cx="231698" cy="207560"/>
            </a:xfrm>
            <a:prstGeom prst="downArrow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tIns="0" bIns="0" rtlCol="0" anchor="ctr"/>
            <a:lstStyle/>
            <a:p>
              <a:pPr algn="ctr" defTabSz="68644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26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7EDB249-0301-4477-B19D-AE6809DE7E2C}"/>
              </a:ext>
            </a:extLst>
          </p:cNvPr>
          <p:cNvSpPr/>
          <p:nvPr/>
        </p:nvSpPr>
        <p:spPr>
          <a:xfrm>
            <a:off x="3597331" y="2753654"/>
            <a:ext cx="2101748" cy="17373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algn="ctr" defTabSz="6864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2" b="1" kern="0" dirty="0">
                <a:solidFill>
                  <a:srgbClr val="C00000"/>
                </a:solidFill>
                <a:latin typeface="Arial"/>
                <a:cs typeface="Arial" panose="020B0604020202020204" pitchFamily="34" charset="0"/>
              </a:rPr>
              <a:t>485 </a:t>
            </a:r>
            <a:r>
              <a:rPr kumimoji="0" lang="ru-RU" sz="1051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Наименований</a:t>
            </a:r>
            <a:endParaRPr lang="ru-RU" sz="1802" b="1" kern="0" dirty="0">
              <a:solidFill>
                <a:srgbClr val="C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178B8C4-9342-4A7B-A3C1-C3E5F31001C4}"/>
              </a:ext>
            </a:extLst>
          </p:cNvPr>
          <p:cNvSpPr/>
          <p:nvPr/>
        </p:nvSpPr>
        <p:spPr>
          <a:xfrm>
            <a:off x="585125" y="3301583"/>
            <a:ext cx="3030907" cy="156966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901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 СУЩЕСТВУЮЩЕЙ СИСТЕМЫ: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Данные об образовании, предоставляемые организациями в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Росприроднадзор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носят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заявочный характер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скрываются реальные объемы образования, предоставляются недостоверные данные по их использованию и захоронению;</a:t>
            </a:r>
          </a:p>
          <a:p>
            <a:pPr marL="171450" indent="-1714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современная инфраструктура, гарантирующая образователям отходов либо организациям, занимающимся их сбором, транспортированием и обезвреживанием,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полного технологического цикла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обращения с отходами.</a:t>
            </a:r>
          </a:p>
        </p:txBody>
      </p:sp>
      <p:grpSp>
        <p:nvGrpSpPr>
          <p:cNvPr id="16" name="Группа 42">
            <a:extLst>
              <a:ext uri="{FF2B5EF4-FFF2-40B4-BE49-F238E27FC236}">
                <a16:creationId xmlns:a16="http://schemas.microsoft.com/office/drawing/2014/main" id="{E027283C-5D26-43A3-862E-150907370CEE}"/>
              </a:ext>
            </a:extLst>
          </p:cNvPr>
          <p:cNvGrpSpPr/>
          <p:nvPr/>
        </p:nvGrpSpPr>
        <p:grpSpPr>
          <a:xfrm>
            <a:off x="3967883" y="3339506"/>
            <a:ext cx="2085390" cy="1409492"/>
            <a:chOff x="3420466" y="4702461"/>
            <a:chExt cx="2153126" cy="1515564"/>
          </a:xfrm>
        </p:grpSpPr>
        <p:pic>
          <p:nvPicPr>
            <p:cNvPr id="17" name="Picture 5" descr="C:\Users\DIRogozhin\Desktop\ind1.png">
              <a:extLst>
                <a:ext uri="{FF2B5EF4-FFF2-40B4-BE49-F238E27FC236}">
                  <a16:creationId xmlns:a16="http://schemas.microsoft.com/office/drawing/2014/main" id="{B418B450-C864-48DC-B74C-AE6E068D88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50199" y="4975762"/>
              <a:ext cx="1575232" cy="849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Умножение 120">
              <a:extLst>
                <a:ext uri="{FF2B5EF4-FFF2-40B4-BE49-F238E27FC236}">
                  <a16:creationId xmlns:a16="http://schemas.microsoft.com/office/drawing/2014/main" id="{FC4CAADC-C88D-42F3-B613-D43ED9E48404}"/>
                </a:ext>
              </a:extLst>
            </p:cNvPr>
            <p:cNvSpPr/>
            <p:nvPr/>
          </p:nvSpPr>
          <p:spPr>
            <a:xfrm>
              <a:off x="3420466" y="4702461"/>
              <a:ext cx="2153126" cy="1515564"/>
            </a:xfrm>
            <a:prstGeom prst="mathMultiply">
              <a:avLst>
                <a:gd name="adj1" fmla="val 3675"/>
              </a:avLst>
            </a:prstGeom>
            <a:solidFill>
              <a:srgbClr val="C00000"/>
            </a:solidFill>
            <a:ln w="1905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68463" tIns="34232" rIns="68463" bIns="34232" rtlCol="0" anchor="ctr"/>
            <a:lstStyle/>
            <a:p>
              <a:pPr algn="ctr" defTabSz="68644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FD17559-7524-4A6D-8195-A95536D49045}"/>
              </a:ext>
            </a:extLst>
          </p:cNvPr>
          <p:cNvSpPr/>
          <p:nvPr/>
        </p:nvSpPr>
        <p:spPr>
          <a:xfrm>
            <a:off x="3948050" y="4451031"/>
            <a:ext cx="214681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современных мощностей по переработке отходов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88163A2-1A37-4A1A-A001-449C62B31874}"/>
              </a:ext>
            </a:extLst>
          </p:cNvPr>
          <p:cNvSpPr/>
          <p:nvPr/>
        </p:nvSpPr>
        <p:spPr>
          <a:xfrm>
            <a:off x="6312463" y="3301583"/>
            <a:ext cx="2559055" cy="23096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1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НАКОПЛЕННЫЙ ЭКОЛОГИЧЕСКИЙ ВРЕД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A7B8048-D5C7-469B-8FF7-563CDA435795}"/>
              </a:ext>
            </a:extLst>
          </p:cNvPr>
          <p:cNvSpPr/>
          <p:nvPr/>
        </p:nvSpPr>
        <p:spPr>
          <a:xfrm>
            <a:off x="4333990" y="1195864"/>
            <a:ext cx="2659238" cy="1969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ОТХОДЫ </a:t>
            </a:r>
            <a:r>
              <a:rPr lang="en-US" sz="1600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1000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endParaRPr lang="ru-RU" sz="1000" b="1" dirty="0">
              <a:solidFill>
                <a:srgbClr val="4141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4AB4B0EC-E6EB-4B0A-AB15-729A8226C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5" y="1452262"/>
            <a:ext cx="606236" cy="5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EA03EDA1-563A-406A-B932-9AB9E1245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61" y="1447035"/>
            <a:ext cx="602754" cy="60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F510D6B-EE82-4EC1-AF23-A288235FC740}"/>
              </a:ext>
            </a:extLst>
          </p:cNvPr>
          <p:cNvCxnSpPr>
            <a:cxnSpLocks/>
          </p:cNvCxnSpPr>
          <p:nvPr/>
        </p:nvCxnSpPr>
        <p:spPr>
          <a:xfrm>
            <a:off x="6189397" y="3354600"/>
            <a:ext cx="0" cy="140817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ysDot"/>
          </a:ln>
          <a:effectLst/>
        </p:spPr>
      </p:cxnSp>
      <p:sp>
        <p:nvSpPr>
          <p:cNvPr id="25" name="Стрелка: вниз 50">
            <a:extLst>
              <a:ext uri="{FF2B5EF4-FFF2-40B4-BE49-F238E27FC236}">
                <a16:creationId xmlns:a16="http://schemas.microsoft.com/office/drawing/2014/main" id="{EBBF853D-A572-4B1D-95DB-69DCEF6857E5}"/>
              </a:ext>
            </a:extLst>
          </p:cNvPr>
          <p:cNvSpPr/>
          <p:nvPr/>
        </p:nvSpPr>
        <p:spPr>
          <a:xfrm rot="16200000">
            <a:off x="6113331" y="3807068"/>
            <a:ext cx="211477" cy="3255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algn="ctr" defTabSz="68644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826" b="1" kern="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26" name="Picture 4" descr="http://www.media-metrix.com/assets/files/2015/03/optimization.jpg">
            <a:extLst>
              <a:ext uri="{FF2B5EF4-FFF2-40B4-BE49-F238E27FC236}">
                <a16:creationId xmlns:a16="http://schemas.microsoft.com/office/drawing/2014/main" id="{A508D925-C0A2-4E2B-A6D8-4FBAD2D83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51" b="-884"/>
          <a:stretch/>
        </p:blipFill>
        <p:spPr bwMode="auto">
          <a:xfrm>
            <a:off x="6899819" y="3603354"/>
            <a:ext cx="1348832" cy="11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614B00F-B187-4BF2-8464-C9A27B423247}"/>
              </a:ext>
            </a:extLst>
          </p:cNvPr>
          <p:cNvSpPr/>
          <p:nvPr/>
        </p:nvSpPr>
        <p:spPr>
          <a:xfrm>
            <a:off x="3755577" y="3301583"/>
            <a:ext cx="2454292" cy="23096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1" b="1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СИТУАЦИЯ 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F61E4E3-2AAD-4CB9-B44B-FB456733FBED}"/>
              </a:ext>
            </a:extLst>
          </p:cNvPr>
          <p:cNvCxnSpPr>
            <a:cxnSpLocks/>
          </p:cNvCxnSpPr>
          <p:nvPr/>
        </p:nvCxnSpPr>
        <p:spPr>
          <a:xfrm>
            <a:off x="3828337" y="3361424"/>
            <a:ext cx="0" cy="1427664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ysDot"/>
          </a:ln>
          <a:effectLst/>
        </p:spPr>
      </p:cxnSp>
      <p:sp>
        <p:nvSpPr>
          <p:cNvPr id="29" name="Стрелка: вниз 50">
            <a:extLst>
              <a:ext uri="{FF2B5EF4-FFF2-40B4-BE49-F238E27FC236}">
                <a16:creationId xmlns:a16="http://schemas.microsoft.com/office/drawing/2014/main" id="{FD1F46D8-1544-4705-A1B9-6E39049A4EA2}"/>
              </a:ext>
            </a:extLst>
          </p:cNvPr>
          <p:cNvSpPr/>
          <p:nvPr/>
        </p:nvSpPr>
        <p:spPr>
          <a:xfrm rot="16200000">
            <a:off x="3755102" y="3807068"/>
            <a:ext cx="211477" cy="32554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algn="ctr" defTabSz="68644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826" b="1" kern="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1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Трапеция 194">
            <a:extLst>
              <a:ext uri="{FF2B5EF4-FFF2-40B4-BE49-F238E27FC236}">
                <a16:creationId xmlns:a16="http://schemas.microsoft.com/office/drawing/2014/main" id="{B173E916-FBF4-474E-9B9D-AEA5D1767EDD}"/>
              </a:ext>
            </a:extLst>
          </p:cNvPr>
          <p:cNvSpPr/>
          <p:nvPr/>
        </p:nvSpPr>
        <p:spPr>
          <a:xfrm rot="10800000">
            <a:off x="1713799" y="1744155"/>
            <a:ext cx="5813068" cy="149096"/>
          </a:xfrm>
          <a:prstGeom prst="trapezoid">
            <a:avLst>
              <a:gd name="adj" fmla="val 16635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9AF1B0-F958-40B5-9461-24FEBA0A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431800"/>
            <a:ext cx="6813287" cy="330200"/>
          </a:xfrm>
        </p:spPr>
        <p:txBody>
          <a:bodyPr/>
          <a:lstStyle/>
          <a:p>
            <a:r>
              <a:rPr lang="ru-RU" dirty="0"/>
              <a:t>Комплексная система обращения с отходами I-II классов</a:t>
            </a:r>
          </a:p>
        </p:txBody>
      </p:sp>
      <p:sp>
        <p:nvSpPr>
          <p:cNvPr id="95" name="Стрелка: вниз 94">
            <a:extLst>
              <a:ext uri="{FF2B5EF4-FFF2-40B4-BE49-F238E27FC236}">
                <a16:creationId xmlns:a16="http://schemas.microsoft.com/office/drawing/2014/main" id="{ADE0EFA9-0C96-4A4F-8AB3-E8F5C7E8C157}"/>
              </a:ext>
            </a:extLst>
          </p:cNvPr>
          <p:cNvSpPr/>
          <p:nvPr/>
        </p:nvSpPr>
        <p:spPr>
          <a:xfrm>
            <a:off x="2301276" y="1893252"/>
            <a:ext cx="242496" cy="222965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Стрелка: вниз 95">
            <a:extLst>
              <a:ext uri="{FF2B5EF4-FFF2-40B4-BE49-F238E27FC236}">
                <a16:creationId xmlns:a16="http://schemas.microsoft.com/office/drawing/2014/main" id="{69B9F1E1-D003-41DE-B380-9A93B3E4CFD8}"/>
              </a:ext>
            </a:extLst>
          </p:cNvPr>
          <p:cNvSpPr/>
          <p:nvPr/>
        </p:nvSpPr>
        <p:spPr>
          <a:xfrm>
            <a:off x="6525458" y="1893252"/>
            <a:ext cx="242496" cy="222965"/>
          </a:xfrm>
          <a:prstGeom prst="downArrow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Google Shape;79;p9">
            <a:extLst>
              <a:ext uri="{FF2B5EF4-FFF2-40B4-BE49-F238E27FC236}">
                <a16:creationId xmlns:a16="http://schemas.microsoft.com/office/drawing/2014/main" id="{D28BB444-9E5B-4059-8D95-C3B3BB830097}"/>
              </a:ext>
            </a:extLst>
          </p:cNvPr>
          <p:cNvSpPr/>
          <p:nvPr/>
        </p:nvSpPr>
        <p:spPr>
          <a:xfrm>
            <a:off x="262308" y="2116217"/>
            <a:ext cx="4147645" cy="448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Создание федеральной государственной системы обращения с отходами </a:t>
            </a:r>
            <a:r>
              <a:rPr lang="en-GB" sz="1200" kern="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I-II </a:t>
            </a:r>
            <a:r>
              <a:rPr lang="ru-RU" sz="1200" kern="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классов</a:t>
            </a:r>
          </a:p>
        </p:txBody>
      </p:sp>
      <p:sp>
        <p:nvSpPr>
          <p:cNvPr id="98" name="Google Shape;80;p9">
            <a:extLst>
              <a:ext uri="{FF2B5EF4-FFF2-40B4-BE49-F238E27FC236}">
                <a16:creationId xmlns:a16="http://schemas.microsoft.com/office/drawing/2014/main" id="{78C5EDE8-1A6C-4400-9571-1E0B6FC2F68B}"/>
              </a:ext>
            </a:extLst>
          </p:cNvPr>
          <p:cNvSpPr/>
          <p:nvPr/>
        </p:nvSpPr>
        <p:spPr>
          <a:xfrm>
            <a:off x="4855580" y="2105431"/>
            <a:ext cx="3999053" cy="465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rIns="0" rtlCol="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Создание базовой инфраструктуры для переработки отходов </a:t>
            </a:r>
            <a:r>
              <a:rPr lang="en-GB" sz="1200" kern="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I-II </a:t>
            </a:r>
            <a:r>
              <a:rPr lang="ru-RU" sz="1200" kern="0" dirty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классов</a:t>
            </a:r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7F12D991-9AFD-4C46-BEBB-B325C451E8CB}"/>
              </a:ext>
            </a:extLst>
          </p:cNvPr>
          <p:cNvGrpSpPr/>
          <p:nvPr/>
        </p:nvGrpSpPr>
        <p:grpSpPr>
          <a:xfrm>
            <a:off x="498650" y="2827203"/>
            <a:ext cx="1476232" cy="1476232"/>
            <a:chOff x="1686008" y="3956191"/>
            <a:chExt cx="1717324" cy="1717324"/>
          </a:xfrm>
        </p:grpSpPr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B53C0CD3-2F62-409F-AC5E-4DA6187550AE}"/>
                </a:ext>
              </a:extLst>
            </p:cNvPr>
            <p:cNvSpPr/>
            <p:nvPr/>
          </p:nvSpPr>
          <p:spPr>
            <a:xfrm>
              <a:off x="1686008" y="3956191"/>
              <a:ext cx="1717324" cy="1717324"/>
            </a:xfrm>
            <a:prstGeom prst="ellipse">
              <a:avLst/>
            </a:prstGeom>
            <a:solidFill>
              <a:srgbClr val="D7D7D7"/>
            </a:solidFill>
            <a:ln w="25400" cap="flat" cmpd="sng" algn="ctr">
              <a:noFill/>
              <a:prstDash val="solid"/>
            </a:ln>
            <a:effectLst>
              <a:innerShdw blurRad="165100">
                <a:srgbClr val="808080">
                  <a:lumMod val="75000"/>
                </a:srgbClr>
              </a:innerShdw>
            </a:effectLst>
          </p:spPr>
          <p:txBody>
            <a:bodyPr tIns="0" bIns="0" rtlCol="0" anchor="ctr"/>
            <a:lstStyle/>
            <a:p>
              <a:pPr marL="0" marR="0" lvl="0" indent="0" algn="ctr" defTabSz="914400" eaLnBrk="0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A74065F8-DD25-4B04-859E-4FBB4CA30033}"/>
                </a:ext>
              </a:extLst>
            </p:cNvPr>
            <p:cNvSpPr/>
            <p:nvPr/>
          </p:nvSpPr>
          <p:spPr>
            <a:xfrm>
              <a:off x="1860003" y="4130186"/>
              <a:ext cx="1369334" cy="136933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76200" dist="38100" dir="2700000" sx="103000" sy="103000" algn="tl" rotWithShape="0">
                <a:srgbClr val="808080">
                  <a:lumMod val="75000"/>
                  <a:alpha val="40000"/>
                </a:srgbClr>
              </a:outerShdw>
            </a:effectLst>
          </p:spPr>
          <p:txBody>
            <a:bodyPr tIns="0" bIns="0" rtlCol="0" anchor="ctr"/>
            <a:lstStyle/>
            <a:p>
              <a:pPr marL="0" marR="0" lvl="0" indent="0" algn="ctr" defTabSz="914400" eaLnBrk="0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D272E14D-0094-4390-B94B-E6EA84CB39DC}"/>
              </a:ext>
            </a:extLst>
          </p:cNvPr>
          <p:cNvSpPr/>
          <p:nvPr/>
        </p:nvSpPr>
        <p:spPr>
          <a:xfrm>
            <a:off x="622198" y="3302965"/>
            <a:ext cx="1229136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sz="1050" b="1" kern="0" dirty="0">
                <a:solidFill>
                  <a:srgbClr val="003274"/>
                </a:solidFill>
                <a:latin typeface="Arial Narrow" panose="020B0606020202030204" pitchFamily="34" charset="0"/>
                <a:cs typeface="Arial"/>
                <a:sym typeface="Arial"/>
              </a:rPr>
              <a:t>ФЕДЕРАЛЬНЫЙ </a:t>
            </a:r>
          </a:p>
          <a:p>
            <a:pPr algn="ctr">
              <a:buClr>
                <a:srgbClr val="000000"/>
              </a:buClr>
            </a:pPr>
            <a:r>
              <a:rPr lang="ru-RU" sz="1050" b="1" kern="0" dirty="0">
                <a:solidFill>
                  <a:srgbClr val="003274"/>
                </a:solidFill>
                <a:latin typeface="Arial Narrow" panose="020B0606020202030204" pitchFamily="34" charset="0"/>
                <a:cs typeface="Arial"/>
                <a:sym typeface="Arial"/>
              </a:rPr>
              <a:t>ЗАКОН</a:t>
            </a:r>
          </a:p>
        </p:txBody>
      </p:sp>
      <p:sp>
        <p:nvSpPr>
          <p:cNvPr id="103" name="Дуга 102">
            <a:extLst>
              <a:ext uri="{FF2B5EF4-FFF2-40B4-BE49-F238E27FC236}">
                <a16:creationId xmlns:a16="http://schemas.microsoft.com/office/drawing/2014/main" id="{FE16371E-8958-4697-ABA5-E55D2F54CF8E}"/>
              </a:ext>
            </a:extLst>
          </p:cNvPr>
          <p:cNvSpPr/>
          <p:nvPr/>
        </p:nvSpPr>
        <p:spPr>
          <a:xfrm>
            <a:off x="435102" y="2555147"/>
            <a:ext cx="1832368" cy="2026932"/>
          </a:xfrm>
          <a:prstGeom prst="arc">
            <a:avLst>
              <a:gd name="adj1" fmla="val 18134901"/>
              <a:gd name="adj2" fmla="val 3462691"/>
            </a:avLst>
          </a:prstGeom>
          <a:noFill/>
          <a:ln w="34925" cap="rnd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D32AD254-C39D-44A3-8192-2A4E746918A0}"/>
              </a:ext>
            </a:extLst>
          </p:cNvPr>
          <p:cNvSpPr/>
          <p:nvPr/>
        </p:nvSpPr>
        <p:spPr>
          <a:xfrm>
            <a:off x="2174543" y="2665011"/>
            <a:ext cx="2022093" cy="26161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100" kern="0" dirty="0">
                <a:solidFill>
                  <a:srgbClr val="414142"/>
                </a:solidFill>
                <a:ea typeface="Arial"/>
                <a:cs typeface="Arial"/>
                <a:sym typeface="Arial"/>
              </a:rPr>
              <a:t>Федеральный оператор</a:t>
            </a:r>
            <a:endParaRPr lang="ru-RU" sz="1100" kern="0" dirty="0">
              <a:solidFill>
                <a:srgbClr val="414142"/>
              </a:solidFill>
              <a:cs typeface="Arial"/>
              <a:sym typeface="Arial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45125DFC-E35C-4A3D-AFC0-A48DD0777057}"/>
              </a:ext>
            </a:extLst>
          </p:cNvPr>
          <p:cNvSpPr/>
          <p:nvPr/>
        </p:nvSpPr>
        <p:spPr>
          <a:xfrm>
            <a:off x="2462925" y="3206584"/>
            <a:ext cx="1701885" cy="26161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100" kern="0" dirty="0">
                <a:solidFill>
                  <a:srgbClr val="414142"/>
                </a:solidFill>
                <a:ea typeface="Arial"/>
                <a:cs typeface="Arial"/>
                <a:sym typeface="Arial"/>
              </a:rPr>
              <a:t>Федеральная схема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FD2E5B5-7D19-49CA-8CA1-DEC831CBFE7C}"/>
              </a:ext>
            </a:extLst>
          </p:cNvPr>
          <p:cNvSpPr/>
          <p:nvPr/>
        </p:nvSpPr>
        <p:spPr>
          <a:xfrm>
            <a:off x="2364804" y="3714646"/>
            <a:ext cx="2135141" cy="60016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100" kern="0" dirty="0">
                <a:solidFill>
                  <a:srgbClr val="414142"/>
                </a:solidFill>
                <a:ea typeface="Arial"/>
                <a:cs typeface="Arial"/>
                <a:sym typeface="Arial"/>
              </a:rPr>
              <a:t>Федеральная государственная информационная система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100" kern="0" dirty="0">
                <a:solidFill>
                  <a:srgbClr val="414142"/>
                </a:solidFill>
                <a:ea typeface="Arial"/>
                <a:cs typeface="Arial"/>
                <a:sym typeface="Arial"/>
              </a:rPr>
              <a:t>(ФГИС ОПВК)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9F7E50E3-AC2E-4475-A21B-B3B94EE623B7}"/>
              </a:ext>
            </a:extLst>
          </p:cNvPr>
          <p:cNvSpPr/>
          <p:nvPr/>
        </p:nvSpPr>
        <p:spPr>
          <a:xfrm>
            <a:off x="2171041" y="4450297"/>
            <a:ext cx="1438996" cy="26161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100" kern="0" dirty="0">
                <a:solidFill>
                  <a:srgbClr val="414142"/>
                </a:solidFill>
                <a:ea typeface="Arial"/>
                <a:cs typeface="Arial"/>
                <a:sym typeface="Arial"/>
              </a:rPr>
              <a:t>Тарифы</a:t>
            </a: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0D3FDA7D-9AB1-47F6-A8DA-74958A468F7D}"/>
              </a:ext>
            </a:extLst>
          </p:cNvPr>
          <p:cNvCxnSpPr>
            <a:cxnSpLocks/>
          </p:cNvCxnSpPr>
          <p:nvPr/>
        </p:nvCxnSpPr>
        <p:spPr>
          <a:xfrm>
            <a:off x="4655636" y="2412653"/>
            <a:ext cx="0" cy="2485502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65000"/>
              </a:srgbClr>
            </a:solidFill>
            <a:prstDash val="dash"/>
          </a:ln>
          <a:effectLst/>
        </p:spPr>
      </p:cxn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3619BA3F-7416-4BA7-AB0F-E40C8DDBBB1D}"/>
              </a:ext>
            </a:extLst>
          </p:cNvPr>
          <p:cNvGrpSpPr/>
          <p:nvPr/>
        </p:nvGrpSpPr>
        <p:grpSpPr>
          <a:xfrm>
            <a:off x="4780054" y="2833630"/>
            <a:ext cx="1476232" cy="1476232"/>
            <a:chOff x="1686008" y="3956191"/>
            <a:chExt cx="1717324" cy="1717324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DF8F3D9C-222B-49AF-8623-0B060D646026}"/>
                </a:ext>
              </a:extLst>
            </p:cNvPr>
            <p:cNvSpPr/>
            <p:nvPr/>
          </p:nvSpPr>
          <p:spPr>
            <a:xfrm>
              <a:off x="1686008" y="3956191"/>
              <a:ext cx="1717324" cy="1717324"/>
            </a:xfrm>
            <a:prstGeom prst="ellipse">
              <a:avLst/>
            </a:prstGeom>
            <a:solidFill>
              <a:srgbClr val="D7D7D7"/>
            </a:solidFill>
            <a:ln w="25400" cap="flat" cmpd="sng" algn="ctr">
              <a:noFill/>
              <a:prstDash val="solid"/>
            </a:ln>
            <a:effectLst>
              <a:innerShdw blurRad="165100">
                <a:srgbClr val="808080">
                  <a:lumMod val="75000"/>
                </a:srgbClr>
              </a:innerShdw>
            </a:effectLst>
          </p:spPr>
          <p:txBody>
            <a:bodyPr tIns="0" bIns="0" rtlCol="0" anchor="ctr"/>
            <a:lstStyle/>
            <a:p>
              <a:pPr marL="0" marR="0" lvl="0" indent="0" algn="ctr" defTabSz="914400" eaLnBrk="0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A198AB9E-A0D8-4340-99D8-B18E75773110}"/>
                </a:ext>
              </a:extLst>
            </p:cNvPr>
            <p:cNvSpPr/>
            <p:nvPr/>
          </p:nvSpPr>
          <p:spPr>
            <a:xfrm>
              <a:off x="1860003" y="4130186"/>
              <a:ext cx="1369334" cy="136933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76200" dist="38100" dir="2700000" sx="103000" sy="103000" algn="tl" rotWithShape="0">
                <a:srgbClr val="808080">
                  <a:lumMod val="75000"/>
                  <a:alpha val="40000"/>
                </a:srgbClr>
              </a:outerShdw>
            </a:effectLst>
          </p:spPr>
          <p:txBody>
            <a:bodyPr tIns="0" bIns="0" rtlCol="0" anchor="ctr"/>
            <a:lstStyle/>
            <a:p>
              <a:pPr marL="0" marR="0" lvl="0" indent="0" algn="ctr" defTabSz="914400" eaLnBrk="0" fontAlgn="base" latinLnBrk="0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385F0497-79B4-4A8C-9524-33BAD6B86309}"/>
              </a:ext>
            </a:extLst>
          </p:cNvPr>
          <p:cNvSpPr/>
          <p:nvPr/>
        </p:nvSpPr>
        <p:spPr>
          <a:xfrm>
            <a:off x="4941302" y="3483995"/>
            <a:ext cx="1229136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sz="1050" b="1" kern="0" dirty="0">
                <a:solidFill>
                  <a:srgbClr val="003274"/>
                </a:solidFill>
                <a:latin typeface="Arial Narrow" panose="020B0606020202030204" pitchFamily="34" charset="0"/>
                <a:cs typeface="Arial"/>
                <a:sym typeface="Arial"/>
              </a:rPr>
              <a:t>ИНФРАСТРУКТУРА</a:t>
            </a:r>
          </a:p>
        </p:txBody>
      </p:sp>
      <p:sp>
        <p:nvSpPr>
          <p:cNvPr id="117" name="Дуга 116">
            <a:extLst>
              <a:ext uri="{FF2B5EF4-FFF2-40B4-BE49-F238E27FC236}">
                <a16:creationId xmlns:a16="http://schemas.microsoft.com/office/drawing/2014/main" id="{142023B0-2409-4D81-882E-5EF9C1F379B9}"/>
              </a:ext>
            </a:extLst>
          </p:cNvPr>
          <p:cNvSpPr/>
          <p:nvPr/>
        </p:nvSpPr>
        <p:spPr>
          <a:xfrm>
            <a:off x="5156902" y="2712431"/>
            <a:ext cx="1387318" cy="1760220"/>
          </a:xfrm>
          <a:prstGeom prst="arc">
            <a:avLst>
              <a:gd name="adj1" fmla="val 17044455"/>
              <a:gd name="adj2" fmla="val 4752861"/>
            </a:avLst>
          </a:prstGeom>
          <a:noFill/>
          <a:ln w="34925" cap="rnd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6D293822-82FB-4161-A6A4-8C25DADBB395}"/>
              </a:ext>
            </a:extLst>
          </p:cNvPr>
          <p:cNvSpPr/>
          <p:nvPr/>
        </p:nvSpPr>
        <p:spPr>
          <a:xfrm>
            <a:off x="6360316" y="2573537"/>
            <a:ext cx="2233888" cy="25391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050" kern="0" dirty="0">
                <a:solidFill>
                  <a:srgbClr val="003274"/>
                </a:solidFill>
                <a:ea typeface="Arial"/>
                <a:cs typeface="Arial"/>
                <a:sym typeface="Arial"/>
              </a:rPr>
              <a:t>«МИРНЫЙ» </a:t>
            </a:r>
            <a:r>
              <a:rPr lang="ru-RU" sz="1050" kern="0" dirty="0">
                <a:solidFill>
                  <a:srgbClr val="414142"/>
                </a:solidFill>
                <a:ea typeface="Arial"/>
                <a:cs typeface="Arial"/>
                <a:sym typeface="Arial"/>
              </a:rPr>
              <a:t>Кировская область</a:t>
            </a:r>
            <a:endParaRPr lang="ru-RU" sz="1600" kern="0" dirty="0">
              <a:solidFill>
                <a:srgbClr val="414142"/>
              </a:solidFill>
              <a:cs typeface="Arial"/>
              <a:sym typeface="Arial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60B7F90B-25BC-477E-B3C8-1F21E48E4C56}"/>
              </a:ext>
            </a:extLst>
          </p:cNvPr>
          <p:cNvSpPr/>
          <p:nvPr/>
        </p:nvSpPr>
        <p:spPr>
          <a:xfrm>
            <a:off x="6655638" y="2856240"/>
            <a:ext cx="2119931" cy="25391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050" kern="0" dirty="0">
                <a:solidFill>
                  <a:srgbClr val="003274"/>
                </a:solidFill>
                <a:ea typeface="Arial"/>
                <a:cs typeface="Arial"/>
                <a:sym typeface="Arial"/>
              </a:rPr>
              <a:t>«ЩУЧЬЕ» </a:t>
            </a:r>
            <a:r>
              <a:rPr lang="ru-RU" sz="1050" kern="0" dirty="0">
                <a:solidFill>
                  <a:srgbClr val="414142"/>
                </a:solidFill>
                <a:ea typeface="Arial"/>
                <a:cs typeface="Arial"/>
                <a:sym typeface="Arial"/>
              </a:rPr>
              <a:t>Курганская область</a:t>
            </a:r>
            <a:endParaRPr lang="ru-RU" sz="1600" kern="0" dirty="0">
              <a:solidFill>
                <a:srgbClr val="414142"/>
              </a:solidFill>
              <a:cs typeface="Arial"/>
              <a:sym typeface="Arial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8D93A776-70EE-4435-B6D3-57A0DF170258}"/>
              </a:ext>
            </a:extLst>
          </p:cNvPr>
          <p:cNvSpPr/>
          <p:nvPr/>
        </p:nvSpPr>
        <p:spPr>
          <a:xfrm>
            <a:off x="6802615" y="3542683"/>
            <a:ext cx="1853835" cy="415498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050" kern="0" dirty="0">
                <a:solidFill>
                  <a:srgbClr val="003274"/>
                </a:solidFill>
                <a:ea typeface="Arial"/>
                <a:cs typeface="Arial"/>
                <a:sym typeface="Arial"/>
              </a:rPr>
              <a:t>«КАМБАРКА» </a:t>
            </a:r>
            <a:br>
              <a:rPr lang="ru-RU" sz="1050" kern="0" dirty="0">
                <a:solidFill>
                  <a:srgbClr val="003274"/>
                </a:solidFill>
                <a:ea typeface="Arial"/>
                <a:cs typeface="Arial"/>
                <a:sym typeface="Arial"/>
              </a:rPr>
            </a:br>
            <a:r>
              <a:rPr lang="ru-RU" sz="1050" kern="0" dirty="0">
                <a:solidFill>
                  <a:srgbClr val="212121"/>
                </a:solidFill>
                <a:ea typeface="Arial"/>
                <a:cs typeface="Arial"/>
                <a:sym typeface="Arial"/>
              </a:rPr>
              <a:t>Удмуртская Республика</a:t>
            </a:r>
            <a:endParaRPr lang="ru-RU" sz="1600" kern="0" dirty="0">
              <a:solidFill>
                <a:srgbClr val="212121"/>
              </a:solidFill>
              <a:cs typeface="Arial"/>
              <a:sym typeface="Arial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BB703B5A-450D-4CF2-97AE-B2BBC97066BB}"/>
              </a:ext>
            </a:extLst>
          </p:cNvPr>
          <p:cNvSpPr/>
          <p:nvPr/>
        </p:nvSpPr>
        <p:spPr>
          <a:xfrm>
            <a:off x="6787154" y="3095531"/>
            <a:ext cx="1945715" cy="423193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050" kern="0" dirty="0">
                <a:solidFill>
                  <a:srgbClr val="003274"/>
                </a:solidFill>
                <a:ea typeface="Arial"/>
                <a:cs typeface="Arial"/>
                <a:sym typeface="Arial"/>
              </a:rPr>
              <a:t>«МИХАЙЛОВСКИЙ» </a:t>
            </a:r>
            <a:r>
              <a:rPr lang="ru-RU" sz="1050" kern="0" dirty="0">
                <a:solidFill>
                  <a:srgbClr val="414142"/>
                </a:solidFill>
                <a:ea typeface="Arial"/>
                <a:cs typeface="Arial"/>
                <a:sym typeface="Arial"/>
              </a:rPr>
              <a:t>Саратовская область</a:t>
            </a:r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B96FBFB-8BAA-4695-BB4A-F6CEC1D260BD}"/>
              </a:ext>
            </a:extLst>
          </p:cNvPr>
          <p:cNvGrpSpPr/>
          <p:nvPr/>
        </p:nvGrpSpPr>
        <p:grpSpPr>
          <a:xfrm>
            <a:off x="1698520" y="4340691"/>
            <a:ext cx="253588" cy="253586"/>
            <a:chOff x="-316563" y="2161531"/>
            <a:chExt cx="334676" cy="334676"/>
          </a:xfrm>
        </p:grpSpPr>
        <p:sp>
          <p:nvSpPr>
            <p:cNvPr id="141" name="Google Shape;83;p9">
              <a:extLst>
                <a:ext uri="{FF2B5EF4-FFF2-40B4-BE49-F238E27FC236}">
                  <a16:creationId xmlns:a16="http://schemas.microsoft.com/office/drawing/2014/main" id="{15E0F913-4074-41DE-942E-E0C757910BDB}"/>
                </a:ext>
              </a:extLst>
            </p:cNvPr>
            <p:cNvSpPr/>
            <p:nvPr/>
          </p:nvSpPr>
          <p:spPr>
            <a:xfrm>
              <a:off x="-316563" y="2161531"/>
              <a:ext cx="334676" cy="334676"/>
            </a:xfrm>
            <a:prstGeom prst="ellipse">
              <a:avLst/>
            </a:prstGeom>
            <a:solidFill>
              <a:srgbClr val="003274"/>
            </a:solidFill>
            <a:ln w="19050" cap="flat" cmpd="sng">
              <a:solidFill>
                <a:srgbClr val="0032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" name="Google Shape;85;p9">
              <a:extLst>
                <a:ext uri="{FF2B5EF4-FFF2-40B4-BE49-F238E27FC236}">
                  <a16:creationId xmlns:a16="http://schemas.microsoft.com/office/drawing/2014/main" id="{C7220948-687F-4E83-94B0-07D2F53FCDCD}"/>
                </a:ext>
              </a:extLst>
            </p:cNvPr>
            <p:cNvGrpSpPr/>
            <p:nvPr/>
          </p:nvGrpSpPr>
          <p:grpSpPr>
            <a:xfrm>
              <a:off x="-245392" y="2231624"/>
              <a:ext cx="192334" cy="194490"/>
              <a:chOff x="1698" y="586"/>
              <a:chExt cx="2140" cy="2164"/>
            </a:xfrm>
            <a:solidFill>
              <a:srgbClr val="FFFFFF"/>
            </a:solidFill>
          </p:grpSpPr>
          <p:sp>
            <p:nvSpPr>
              <p:cNvPr id="143" name="Google Shape;86;p9">
                <a:extLst>
                  <a:ext uri="{FF2B5EF4-FFF2-40B4-BE49-F238E27FC236}">
                    <a16:creationId xmlns:a16="http://schemas.microsoft.com/office/drawing/2014/main" id="{3D26B447-EE66-42F4-8BC8-16BB939AF085}"/>
                  </a:ext>
                </a:extLst>
              </p:cNvPr>
              <p:cNvSpPr/>
              <p:nvPr/>
            </p:nvSpPr>
            <p:spPr>
              <a:xfrm>
                <a:off x="1698" y="586"/>
                <a:ext cx="2140" cy="2164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10" extrusionOk="0">
                    <a:moveTo>
                      <a:pt x="1" y="456"/>
                    </a:moveTo>
                    <a:cubicBezTo>
                      <a:pt x="1" y="354"/>
                      <a:pt x="1" y="252"/>
                      <a:pt x="1" y="150"/>
                    </a:cubicBezTo>
                    <a:cubicBezTo>
                      <a:pt x="0" y="117"/>
                      <a:pt x="14" y="93"/>
                      <a:pt x="40" y="74"/>
                    </a:cubicBezTo>
                    <a:cubicBezTo>
                      <a:pt x="82" y="45"/>
                      <a:pt x="130" y="31"/>
                      <a:pt x="180" y="22"/>
                    </a:cubicBezTo>
                    <a:cubicBezTo>
                      <a:pt x="302" y="0"/>
                      <a:pt x="424" y="1"/>
                      <a:pt x="544" y="32"/>
                    </a:cubicBezTo>
                    <a:cubicBezTo>
                      <a:pt x="579" y="41"/>
                      <a:pt x="613" y="58"/>
                      <a:pt x="644" y="75"/>
                    </a:cubicBezTo>
                    <a:cubicBezTo>
                      <a:pt x="673" y="91"/>
                      <a:pt x="685" y="117"/>
                      <a:pt x="685" y="150"/>
                    </a:cubicBezTo>
                    <a:cubicBezTo>
                      <a:pt x="684" y="206"/>
                      <a:pt x="685" y="261"/>
                      <a:pt x="684" y="316"/>
                    </a:cubicBezTo>
                    <a:cubicBezTo>
                      <a:pt x="684" y="331"/>
                      <a:pt x="688" y="338"/>
                      <a:pt x="703" y="344"/>
                    </a:cubicBezTo>
                    <a:cubicBezTo>
                      <a:pt x="823" y="386"/>
                      <a:pt x="900" y="497"/>
                      <a:pt x="897" y="624"/>
                    </a:cubicBezTo>
                    <a:cubicBezTo>
                      <a:pt x="895" y="760"/>
                      <a:pt x="787" y="881"/>
                      <a:pt x="652" y="900"/>
                    </a:cubicBezTo>
                    <a:cubicBezTo>
                      <a:pt x="609" y="907"/>
                      <a:pt x="567" y="901"/>
                      <a:pt x="524" y="894"/>
                    </a:cubicBezTo>
                    <a:cubicBezTo>
                      <a:pt x="499" y="889"/>
                      <a:pt x="471" y="896"/>
                      <a:pt x="445" y="898"/>
                    </a:cubicBezTo>
                    <a:cubicBezTo>
                      <a:pt x="324" y="910"/>
                      <a:pt x="204" y="907"/>
                      <a:pt x="88" y="863"/>
                    </a:cubicBezTo>
                    <a:cubicBezTo>
                      <a:pt x="69" y="856"/>
                      <a:pt x="51" y="845"/>
                      <a:pt x="35" y="833"/>
                    </a:cubicBezTo>
                    <a:cubicBezTo>
                      <a:pt x="12" y="816"/>
                      <a:pt x="1" y="793"/>
                      <a:pt x="1" y="764"/>
                    </a:cubicBezTo>
                    <a:cubicBezTo>
                      <a:pt x="1" y="662"/>
                      <a:pt x="1" y="559"/>
                      <a:pt x="1" y="456"/>
                    </a:cubicBezTo>
                    <a:close/>
                    <a:moveTo>
                      <a:pt x="607" y="380"/>
                    </a:moveTo>
                    <a:cubicBezTo>
                      <a:pt x="476" y="379"/>
                      <a:pt x="369" y="484"/>
                      <a:pt x="369" y="615"/>
                    </a:cubicBezTo>
                    <a:cubicBezTo>
                      <a:pt x="369" y="744"/>
                      <a:pt x="475" y="851"/>
                      <a:pt x="604" y="852"/>
                    </a:cubicBezTo>
                    <a:cubicBezTo>
                      <a:pt x="734" y="853"/>
                      <a:pt x="844" y="746"/>
                      <a:pt x="845" y="617"/>
                    </a:cubicBezTo>
                    <a:cubicBezTo>
                      <a:pt x="846" y="487"/>
                      <a:pt x="738" y="380"/>
                      <a:pt x="607" y="380"/>
                    </a:cubicBezTo>
                    <a:close/>
                    <a:moveTo>
                      <a:pt x="630" y="219"/>
                    </a:moveTo>
                    <a:cubicBezTo>
                      <a:pt x="437" y="290"/>
                      <a:pt x="246" y="289"/>
                      <a:pt x="53" y="218"/>
                    </a:cubicBezTo>
                    <a:cubicBezTo>
                      <a:pt x="53" y="254"/>
                      <a:pt x="56" y="290"/>
                      <a:pt x="52" y="325"/>
                    </a:cubicBezTo>
                    <a:cubicBezTo>
                      <a:pt x="49" y="359"/>
                      <a:pt x="66" y="376"/>
                      <a:pt x="93" y="388"/>
                    </a:cubicBezTo>
                    <a:cubicBezTo>
                      <a:pt x="101" y="391"/>
                      <a:pt x="108" y="394"/>
                      <a:pt x="115" y="397"/>
                    </a:cubicBezTo>
                    <a:cubicBezTo>
                      <a:pt x="199" y="427"/>
                      <a:pt x="285" y="433"/>
                      <a:pt x="373" y="431"/>
                    </a:cubicBezTo>
                    <a:cubicBezTo>
                      <a:pt x="380" y="431"/>
                      <a:pt x="388" y="425"/>
                      <a:pt x="393" y="419"/>
                    </a:cubicBezTo>
                    <a:cubicBezTo>
                      <a:pt x="454" y="357"/>
                      <a:pt x="526" y="324"/>
                      <a:pt x="614" y="327"/>
                    </a:cubicBezTo>
                    <a:cubicBezTo>
                      <a:pt x="619" y="327"/>
                      <a:pt x="624" y="326"/>
                      <a:pt x="630" y="326"/>
                    </a:cubicBezTo>
                    <a:cubicBezTo>
                      <a:pt x="630" y="289"/>
                      <a:pt x="630" y="253"/>
                      <a:pt x="630" y="219"/>
                    </a:cubicBezTo>
                    <a:close/>
                    <a:moveTo>
                      <a:pt x="341" y="220"/>
                    </a:moveTo>
                    <a:cubicBezTo>
                      <a:pt x="386" y="216"/>
                      <a:pt x="432" y="214"/>
                      <a:pt x="476" y="207"/>
                    </a:cubicBezTo>
                    <a:cubicBezTo>
                      <a:pt x="522" y="201"/>
                      <a:pt x="567" y="190"/>
                      <a:pt x="607" y="166"/>
                    </a:cubicBezTo>
                    <a:cubicBezTo>
                      <a:pt x="638" y="147"/>
                      <a:pt x="638" y="131"/>
                      <a:pt x="607" y="112"/>
                    </a:cubicBezTo>
                    <a:cubicBezTo>
                      <a:pt x="589" y="103"/>
                      <a:pt x="571" y="94"/>
                      <a:pt x="552" y="89"/>
                    </a:cubicBezTo>
                    <a:cubicBezTo>
                      <a:pt x="415" y="51"/>
                      <a:pt x="277" y="50"/>
                      <a:pt x="139" y="87"/>
                    </a:cubicBezTo>
                    <a:cubicBezTo>
                      <a:pt x="115" y="94"/>
                      <a:pt x="91" y="106"/>
                      <a:pt x="69" y="119"/>
                    </a:cubicBezTo>
                    <a:cubicBezTo>
                      <a:pt x="48" y="132"/>
                      <a:pt x="48" y="146"/>
                      <a:pt x="69" y="159"/>
                    </a:cubicBezTo>
                    <a:cubicBezTo>
                      <a:pt x="88" y="171"/>
                      <a:pt x="108" y="181"/>
                      <a:pt x="128" y="188"/>
                    </a:cubicBezTo>
                    <a:cubicBezTo>
                      <a:pt x="197" y="211"/>
                      <a:pt x="269" y="218"/>
                      <a:pt x="341" y="220"/>
                    </a:cubicBezTo>
                    <a:close/>
                    <a:moveTo>
                      <a:pt x="53" y="642"/>
                    </a:moveTo>
                    <a:cubicBezTo>
                      <a:pt x="53" y="677"/>
                      <a:pt x="56" y="712"/>
                      <a:pt x="53" y="748"/>
                    </a:cubicBezTo>
                    <a:cubicBezTo>
                      <a:pt x="50" y="780"/>
                      <a:pt x="66" y="795"/>
                      <a:pt x="92" y="807"/>
                    </a:cubicBezTo>
                    <a:cubicBezTo>
                      <a:pt x="166" y="841"/>
                      <a:pt x="244" y="849"/>
                      <a:pt x="324" y="851"/>
                    </a:cubicBezTo>
                    <a:cubicBezTo>
                      <a:pt x="358" y="853"/>
                      <a:pt x="392" y="850"/>
                      <a:pt x="427" y="848"/>
                    </a:cubicBezTo>
                    <a:cubicBezTo>
                      <a:pt x="428" y="846"/>
                      <a:pt x="429" y="844"/>
                      <a:pt x="430" y="842"/>
                    </a:cubicBezTo>
                    <a:cubicBezTo>
                      <a:pt x="426" y="840"/>
                      <a:pt x="422" y="838"/>
                      <a:pt x="418" y="835"/>
                    </a:cubicBezTo>
                    <a:cubicBezTo>
                      <a:pt x="379" y="802"/>
                      <a:pt x="350" y="761"/>
                      <a:pt x="333" y="712"/>
                    </a:cubicBezTo>
                    <a:cubicBezTo>
                      <a:pt x="328" y="698"/>
                      <a:pt x="322" y="694"/>
                      <a:pt x="308" y="693"/>
                    </a:cubicBezTo>
                    <a:cubicBezTo>
                      <a:pt x="259" y="688"/>
                      <a:pt x="209" y="684"/>
                      <a:pt x="161" y="675"/>
                    </a:cubicBezTo>
                    <a:cubicBezTo>
                      <a:pt x="125" y="668"/>
                      <a:pt x="90" y="653"/>
                      <a:pt x="53" y="642"/>
                    </a:cubicBezTo>
                    <a:close/>
                    <a:moveTo>
                      <a:pt x="53" y="428"/>
                    </a:moveTo>
                    <a:cubicBezTo>
                      <a:pt x="53" y="465"/>
                      <a:pt x="56" y="500"/>
                      <a:pt x="53" y="535"/>
                    </a:cubicBezTo>
                    <a:cubicBezTo>
                      <a:pt x="50" y="568"/>
                      <a:pt x="64" y="585"/>
                      <a:pt x="91" y="597"/>
                    </a:cubicBezTo>
                    <a:cubicBezTo>
                      <a:pt x="139" y="619"/>
                      <a:pt x="189" y="630"/>
                      <a:pt x="241" y="636"/>
                    </a:cubicBezTo>
                    <a:cubicBezTo>
                      <a:pt x="266" y="638"/>
                      <a:pt x="291" y="639"/>
                      <a:pt x="318" y="641"/>
                    </a:cubicBezTo>
                    <a:cubicBezTo>
                      <a:pt x="313" y="584"/>
                      <a:pt x="323" y="534"/>
                      <a:pt x="347" y="485"/>
                    </a:cubicBezTo>
                    <a:cubicBezTo>
                      <a:pt x="245" y="481"/>
                      <a:pt x="146" y="474"/>
                      <a:pt x="53" y="4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87;p9">
                <a:extLst>
                  <a:ext uri="{FF2B5EF4-FFF2-40B4-BE49-F238E27FC236}">
                    <a16:creationId xmlns:a16="http://schemas.microsoft.com/office/drawing/2014/main" id="{83A6E03B-DF3E-43EF-BA81-E09025184C54}"/>
                  </a:ext>
                </a:extLst>
              </p:cNvPr>
              <p:cNvSpPr/>
              <p:nvPr/>
            </p:nvSpPr>
            <p:spPr>
              <a:xfrm>
                <a:off x="2763" y="1853"/>
                <a:ext cx="766" cy="5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19" extrusionOk="0">
                    <a:moveTo>
                      <a:pt x="133" y="152"/>
                    </a:moveTo>
                    <a:cubicBezTo>
                      <a:pt x="177" y="107"/>
                      <a:pt x="218" y="67"/>
                      <a:pt x="258" y="26"/>
                    </a:cubicBezTo>
                    <a:cubicBezTo>
                      <a:pt x="263" y="22"/>
                      <a:pt x="267" y="17"/>
                      <a:pt x="272" y="12"/>
                    </a:cubicBezTo>
                    <a:cubicBezTo>
                      <a:pt x="286" y="0"/>
                      <a:pt x="301" y="0"/>
                      <a:pt x="311" y="12"/>
                    </a:cubicBezTo>
                    <a:cubicBezTo>
                      <a:pt x="322" y="25"/>
                      <a:pt x="321" y="38"/>
                      <a:pt x="309" y="50"/>
                    </a:cubicBezTo>
                    <a:cubicBezTo>
                      <a:pt x="289" y="70"/>
                      <a:pt x="268" y="91"/>
                      <a:pt x="247" y="112"/>
                    </a:cubicBezTo>
                    <a:cubicBezTo>
                      <a:pt x="217" y="142"/>
                      <a:pt x="188" y="171"/>
                      <a:pt x="158" y="201"/>
                    </a:cubicBezTo>
                    <a:cubicBezTo>
                      <a:pt x="141" y="218"/>
                      <a:pt x="129" y="219"/>
                      <a:pt x="112" y="202"/>
                    </a:cubicBezTo>
                    <a:cubicBezTo>
                      <a:pt x="79" y="170"/>
                      <a:pt x="47" y="137"/>
                      <a:pt x="14" y="105"/>
                    </a:cubicBezTo>
                    <a:cubicBezTo>
                      <a:pt x="1" y="91"/>
                      <a:pt x="0" y="76"/>
                      <a:pt x="11" y="64"/>
                    </a:cubicBezTo>
                    <a:cubicBezTo>
                      <a:pt x="22" y="52"/>
                      <a:pt x="37" y="52"/>
                      <a:pt x="52" y="68"/>
                    </a:cubicBezTo>
                    <a:cubicBezTo>
                      <a:pt x="79" y="95"/>
                      <a:pt x="105" y="123"/>
                      <a:pt x="133" y="1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0A278537-95C5-4B40-9D84-3C7CE6D01AAC}"/>
              </a:ext>
            </a:extLst>
          </p:cNvPr>
          <p:cNvGrpSpPr/>
          <p:nvPr/>
        </p:nvGrpSpPr>
        <p:grpSpPr>
          <a:xfrm>
            <a:off x="2111216" y="3212255"/>
            <a:ext cx="253588" cy="253586"/>
            <a:chOff x="665067" y="1051606"/>
            <a:chExt cx="334676" cy="334676"/>
          </a:xfrm>
        </p:grpSpPr>
        <p:sp>
          <p:nvSpPr>
            <p:cNvPr id="146" name="Google Shape;84;p9">
              <a:extLst>
                <a:ext uri="{FF2B5EF4-FFF2-40B4-BE49-F238E27FC236}">
                  <a16:creationId xmlns:a16="http://schemas.microsoft.com/office/drawing/2014/main" id="{C39343AF-8A7E-4C00-8F8B-1E65B27B80FB}"/>
                </a:ext>
              </a:extLst>
            </p:cNvPr>
            <p:cNvSpPr/>
            <p:nvPr/>
          </p:nvSpPr>
          <p:spPr>
            <a:xfrm>
              <a:off x="665067" y="1051606"/>
              <a:ext cx="334676" cy="334676"/>
            </a:xfrm>
            <a:prstGeom prst="ellipse">
              <a:avLst/>
            </a:prstGeom>
            <a:solidFill>
              <a:srgbClr val="003274"/>
            </a:solidFill>
            <a:ln w="19050" cap="flat" cmpd="sng">
              <a:solidFill>
                <a:srgbClr val="0032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88;p9">
              <a:extLst>
                <a:ext uri="{FF2B5EF4-FFF2-40B4-BE49-F238E27FC236}">
                  <a16:creationId xmlns:a16="http://schemas.microsoft.com/office/drawing/2014/main" id="{B996BBCE-4AF3-4E6C-AF10-D38682F12725}"/>
                </a:ext>
              </a:extLst>
            </p:cNvPr>
            <p:cNvGrpSpPr/>
            <p:nvPr/>
          </p:nvGrpSpPr>
          <p:grpSpPr>
            <a:xfrm>
              <a:off x="731511" y="1120982"/>
              <a:ext cx="201789" cy="195924"/>
              <a:chOff x="1210" y="2"/>
              <a:chExt cx="3338" cy="3241"/>
            </a:xfrm>
            <a:solidFill>
              <a:srgbClr val="FFFFFF"/>
            </a:solidFill>
          </p:grpSpPr>
          <p:sp>
            <p:nvSpPr>
              <p:cNvPr id="148" name="Google Shape;89;p9">
                <a:extLst>
                  <a:ext uri="{FF2B5EF4-FFF2-40B4-BE49-F238E27FC236}">
                    <a16:creationId xmlns:a16="http://schemas.microsoft.com/office/drawing/2014/main" id="{15F9A222-0221-42C5-8BD8-ACB777D7D035}"/>
                  </a:ext>
                </a:extLst>
              </p:cNvPr>
              <p:cNvSpPr/>
              <p:nvPr/>
            </p:nvSpPr>
            <p:spPr>
              <a:xfrm>
                <a:off x="1210" y="2"/>
                <a:ext cx="3338" cy="3241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3241" extrusionOk="0">
                    <a:moveTo>
                      <a:pt x="1669" y="0"/>
                    </a:moveTo>
                    <a:lnTo>
                      <a:pt x="0" y="667"/>
                    </a:lnTo>
                    <a:lnTo>
                      <a:pt x="0" y="3241"/>
                    </a:lnTo>
                    <a:lnTo>
                      <a:pt x="626" y="3241"/>
                    </a:lnTo>
                    <a:lnTo>
                      <a:pt x="626" y="1571"/>
                    </a:lnTo>
                    <a:lnTo>
                      <a:pt x="2712" y="1571"/>
                    </a:lnTo>
                    <a:lnTo>
                      <a:pt x="2712" y="3241"/>
                    </a:lnTo>
                    <a:lnTo>
                      <a:pt x="3338" y="3241"/>
                    </a:lnTo>
                    <a:lnTo>
                      <a:pt x="3338" y="667"/>
                    </a:lnTo>
                    <a:lnTo>
                      <a:pt x="1669" y="0"/>
                    </a:lnTo>
                    <a:close/>
                    <a:moveTo>
                      <a:pt x="3130" y="3032"/>
                    </a:moveTo>
                    <a:lnTo>
                      <a:pt x="2921" y="3032"/>
                    </a:lnTo>
                    <a:lnTo>
                      <a:pt x="2921" y="1363"/>
                    </a:lnTo>
                    <a:lnTo>
                      <a:pt x="417" y="1363"/>
                    </a:lnTo>
                    <a:lnTo>
                      <a:pt x="417" y="3032"/>
                    </a:lnTo>
                    <a:lnTo>
                      <a:pt x="209" y="3032"/>
                    </a:lnTo>
                    <a:lnTo>
                      <a:pt x="209" y="808"/>
                    </a:lnTo>
                    <a:lnTo>
                      <a:pt x="1669" y="223"/>
                    </a:lnTo>
                    <a:lnTo>
                      <a:pt x="3130" y="808"/>
                    </a:lnTo>
                    <a:lnTo>
                      <a:pt x="3130" y="30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90;p9">
                <a:extLst>
                  <a:ext uri="{FF2B5EF4-FFF2-40B4-BE49-F238E27FC236}">
                    <a16:creationId xmlns:a16="http://schemas.microsoft.com/office/drawing/2014/main" id="{6C7AC4DC-335B-42F7-9241-A724A0CBF1C0}"/>
                  </a:ext>
                </a:extLst>
              </p:cNvPr>
              <p:cNvSpPr/>
              <p:nvPr/>
            </p:nvSpPr>
            <p:spPr>
              <a:xfrm>
                <a:off x="2253" y="1782"/>
                <a:ext cx="1461" cy="1461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461" extrusionOk="0">
                    <a:moveTo>
                      <a:pt x="626" y="626"/>
                    </a:moveTo>
                    <a:lnTo>
                      <a:pt x="0" y="626"/>
                    </a:lnTo>
                    <a:lnTo>
                      <a:pt x="0" y="1461"/>
                    </a:lnTo>
                    <a:lnTo>
                      <a:pt x="1461" y="1461"/>
                    </a:lnTo>
                    <a:lnTo>
                      <a:pt x="1461" y="0"/>
                    </a:lnTo>
                    <a:lnTo>
                      <a:pt x="626" y="0"/>
                    </a:lnTo>
                    <a:lnTo>
                      <a:pt x="626" y="626"/>
                    </a:lnTo>
                    <a:close/>
                    <a:moveTo>
                      <a:pt x="626" y="1252"/>
                    </a:moveTo>
                    <a:lnTo>
                      <a:pt x="209" y="1252"/>
                    </a:lnTo>
                    <a:lnTo>
                      <a:pt x="209" y="835"/>
                    </a:lnTo>
                    <a:lnTo>
                      <a:pt x="626" y="835"/>
                    </a:lnTo>
                    <a:lnTo>
                      <a:pt x="626" y="1252"/>
                    </a:lnTo>
                    <a:close/>
                    <a:moveTo>
                      <a:pt x="835" y="209"/>
                    </a:moveTo>
                    <a:lnTo>
                      <a:pt x="1252" y="209"/>
                    </a:lnTo>
                    <a:lnTo>
                      <a:pt x="1252" y="626"/>
                    </a:lnTo>
                    <a:lnTo>
                      <a:pt x="835" y="626"/>
                    </a:lnTo>
                    <a:lnTo>
                      <a:pt x="835" y="209"/>
                    </a:lnTo>
                    <a:close/>
                    <a:moveTo>
                      <a:pt x="835" y="835"/>
                    </a:moveTo>
                    <a:lnTo>
                      <a:pt x="1252" y="835"/>
                    </a:lnTo>
                    <a:lnTo>
                      <a:pt x="1252" y="1252"/>
                    </a:lnTo>
                    <a:lnTo>
                      <a:pt x="835" y="1252"/>
                    </a:lnTo>
                    <a:lnTo>
                      <a:pt x="835" y="8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91;p9">
                <a:extLst>
                  <a:ext uri="{FF2B5EF4-FFF2-40B4-BE49-F238E27FC236}">
                    <a16:creationId xmlns:a16="http://schemas.microsoft.com/office/drawing/2014/main" id="{A78315A2-73E4-478B-81C5-FFB6DDFD4ACC}"/>
                  </a:ext>
                </a:extLst>
              </p:cNvPr>
              <p:cNvSpPr/>
              <p:nvPr/>
            </p:nvSpPr>
            <p:spPr>
              <a:xfrm>
                <a:off x="2149" y="843"/>
                <a:ext cx="209" cy="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92;p9">
                <a:extLst>
                  <a:ext uri="{FF2B5EF4-FFF2-40B4-BE49-F238E27FC236}">
                    <a16:creationId xmlns:a16="http://schemas.microsoft.com/office/drawing/2014/main" id="{0531E358-4451-466D-A133-D0C78872E0B6}"/>
                  </a:ext>
                </a:extLst>
              </p:cNvPr>
              <p:cNvSpPr/>
              <p:nvPr/>
            </p:nvSpPr>
            <p:spPr>
              <a:xfrm>
                <a:off x="2566" y="843"/>
                <a:ext cx="626" cy="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93;p9">
                <a:extLst>
                  <a:ext uri="{FF2B5EF4-FFF2-40B4-BE49-F238E27FC236}">
                    <a16:creationId xmlns:a16="http://schemas.microsoft.com/office/drawing/2014/main" id="{9D5395EB-673D-4F41-A759-998AA8A16119}"/>
                  </a:ext>
                </a:extLst>
              </p:cNvPr>
              <p:cNvSpPr/>
              <p:nvPr/>
            </p:nvSpPr>
            <p:spPr>
              <a:xfrm>
                <a:off x="3401" y="843"/>
                <a:ext cx="208" cy="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4B3EA582-4713-4FCA-8DA8-AFB6245BFBE6}"/>
              </a:ext>
            </a:extLst>
          </p:cNvPr>
          <p:cNvGrpSpPr/>
          <p:nvPr/>
        </p:nvGrpSpPr>
        <p:grpSpPr>
          <a:xfrm>
            <a:off x="2067319" y="3831388"/>
            <a:ext cx="253588" cy="253586"/>
            <a:chOff x="665067" y="2161531"/>
            <a:chExt cx="334676" cy="334676"/>
          </a:xfrm>
        </p:grpSpPr>
        <p:sp>
          <p:nvSpPr>
            <p:cNvPr id="154" name="Google Shape;82;p9">
              <a:extLst>
                <a:ext uri="{FF2B5EF4-FFF2-40B4-BE49-F238E27FC236}">
                  <a16:creationId xmlns:a16="http://schemas.microsoft.com/office/drawing/2014/main" id="{93C6A65A-4A50-4444-ABE9-B5A09C121B71}"/>
                </a:ext>
              </a:extLst>
            </p:cNvPr>
            <p:cNvSpPr/>
            <p:nvPr/>
          </p:nvSpPr>
          <p:spPr>
            <a:xfrm>
              <a:off x="665067" y="2161531"/>
              <a:ext cx="334676" cy="334676"/>
            </a:xfrm>
            <a:prstGeom prst="ellipse">
              <a:avLst/>
            </a:prstGeom>
            <a:solidFill>
              <a:srgbClr val="003274"/>
            </a:solidFill>
            <a:ln w="19050" cap="flat" cmpd="sng">
              <a:solidFill>
                <a:srgbClr val="0032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" name="Google Shape;94;p9">
              <a:extLst>
                <a:ext uri="{FF2B5EF4-FFF2-40B4-BE49-F238E27FC236}">
                  <a16:creationId xmlns:a16="http://schemas.microsoft.com/office/drawing/2014/main" id="{83463C15-DBA5-45A5-B134-A8B586E29C3B}"/>
                </a:ext>
              </a:extLst>
            </p:cNvPr>
            <p:cNvGrpSpPr/>
            <p:nvPr/>
          </p:nvGrpSpPr>
          <p:grpSpPr>
            <a:xfrm>
              <a:off x="715028" y="2238182"/>
              <a:ext cx="234754" cy="181375"/>
              <a:chOff x="779" y="-2"/>
              <a:chExt cx="4200" cy="3245"/>
            </a:xfrm>
            <a:solidFill>
              <a:srgbClr val="FFFFFF"/>
            </a:solidFill>
          </p:grpSpPr>
          <p:sp>
            <p:nvSpPr>
              <p:cNvPr id="156" name="Google Shape;95;p9">
                <a:extLst>
                  <a:ext uri="{FF2B5EF4-FFF2-40B4-BE49-F238E27FC236}">
                    <a16:creationId xmlns:a16="http://schemas.microsoft.com/office/drawing/2014/main" id="{E2E04292-AA57-454C-84E4-7698FB183F2C}"/>
                  </a:ext>
                </a:extLst>
              </p:cNvPr>
              <p:cNvSpPr/>
              <p:nvPr/>
            </p:nvSpPr>
            <p:spPr>
              <a:xfrm>
                <a:off x="779" y="1085"/>
                <a:ext cx="4200" cy="2158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2158" extrusionOk="0">
                    <a:moveTo>
                      <a:pt x="3798" y="460"/>
                    </a:moveTo>
                    <a:lnTo>
                      <a:pt x="2223" y="460"/>
                    </a:lnTo>
                    <a:lnTo>
                      <a:pt x="2223" y="0"/>
                    </a:lnTo>
                    <a:lnTo>
                      <a:pt x="1977" y="0"/>
                    </a:lnTo>
                    <a:lnTo>
                      <a:pt x="1977" y="460"/>
                    </a:lnTo>
                    <a:lnTo>
                      <a:pt x="402" y="460"/>
                    </a:lnTo>
                    <a:lnTo>
                      <a:pt x="402" y="1073"/>
                    </a:lnTo>
                    <a:lnTo>
                      <a:pt x="0" y="1073"/>
                    </a:lnTo>
                    <a:lnTo>
                      <a:pt x="0" y="2158"/>
                    </a:lnTo>
                    <a:lnTo>
                      <a:pt x="1085" y="2158"/>
                    </a:lnTo>
                    <a:lnTo>
                      <a:pt x="1085" y="1073"/>
                    </a:lnTo>
                    <a:lnTo>
                      <a:pt x="648" y="1073"/>
                    </a:lnTo>
                    <a:lnTo>
                      <a:pt x="648" y="706"/>
                    </a:lnTo>
                    <a:lnTo>
                      <a:pt x="1977" y="706"/>
                    </a:lnTo>
                    <a:lnTo>
                      <a:pt x="1977" y="1073"/>
                    </a:lnTo>
                    <a:lnTo>
                      <a:pt x="1557" y="1073"/>
                    </a:lnTo>
                    <a:lnTo>
                      <a:pt x="1557" y="2158"/>
                    </a:lnTo>
                    <a:lnTo>
                      <a:pt x="2643" y="2158"/>
                    </a:lnTo>
                    <a:lnTo>
                      <a:pt x="2643" y="1073"/>
                    </a:lnTo>
                    <a:lnTo>
                      <a:pt x="2223" y="1073"/>
                    </a:lnTo>
                    <a:lnTo>
                      <a:pt x="2223" y="706"/>
                    </a:lnTo>
                    <a:lnTo>
                      <a:pt x="3552" y="706"/>
                    </a:lnTo>
                    <a:lnTo>
                      <a:pt x="3552" y="1073"/>
                    </a:lnTo>
                    <a:lnTo>
                      <a:pt x="3115" y="1073"/>
                    </a:lnTo>
                    <a:lnTo>
                      <a:pt x="3115" y="2158"/>
                    </a:lnTo>
                    <a:lnTo>
                      <a:pt x="4200" y="2158"/>
                    </a:lnTo>
                    <a:lnTo>
                      <a:pt x="4200" y="1073"/>
                    </a:lnTo>
                    <a:lnTo>
                      <a:pt x="3798" y="1073"/>
                    </a:lnTo>
                    <a:lnTo>
                      <a:pt x="3798" y="460"/>
                    </a:lnTo>
                    <a:close/>
                    <a:moveTo>
                      <a:pt x="839" y="1319"/>
                    </a:moveTo>
                    <a:lnTo>
                      <a:pt x="839" y="1912"/>
                    </a:lnTo>
                    <a:lnTo>
                      <a:pt x="246" y="1912"/>
                    </a:lnTo>
                    <a:lnTo>
                      <a:pt x="246" y="1319"/>
                    </a:lnTo>
                    <a:lnTo>
                      <a:pt x="839" y="1319"/>
                    </a:lnTo>
                    <a:close/>
                    <a:moveTo>
                      <a:pt x="2397" y="1319"/>
                    </a:moveTo>
                    <a:lnTo>
                      <a:pt x="2397" y="1912"/>
                    </a:lnTo>
                    <a:lnTo>
                      <a:pt x="1803" y="1912"/>
                    </a:lnTo>
                    <a:lnTo>
                      <a:pt x="1803" y="1319"/>
                    </a:lnTo>
                    <a:lnTo>
                      <a:pt x="2397" y="1319"/>
                    </a:lnTo>
                    <a:close/>
                    <a:moveTo>
                      <a:pt x="3954" y="1319"/>
                    </a:moveTo>
                    <a:lnTo>
                      <a:pt x="3954" y="1912"/>
                    </a:lnTo>
                    <a:lnTo>
                      <a:pt x="3361" y="1912"/>
                    </a:lnTo>
                    <a:lnTo>
                      <a:pt x="3361" y="1319"/>
                    </a:lnTo>
                    <a:lnTo>
                      <a:pt x="3954" y="13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96;p9">
                <a:extLst>
                  <a:ext uri="{FF2B5EF4-FFF2-40B4-BE49-F238E27FC236}">
                    <a16:creationId xmlns:a16="http://schemas.microsoft.com/office/drawing/2014/main" id="{383C9680-E2BE-4ECC-A908-4942FDACB995}"/>
                  </a:ext>
                </a:extLst>
              </p:cNvPr>
              <p:cNvSpPr/>
              <p:nvPr/>
            </p:nvSpPr>
            <p:spPr>
              <a:xfrm>
                <a:off x="2336" y="-2"/>
                <a:ext cx="1086" cy="1087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7" extrusionOk="0">
                    <a:moveTo>
                      <a:pt x="401" y="0"/>
                    </a:moveTo>
                    <a:lnTo>
                      <a:pt x="0" y="0"/>
                    </a:lnTo>
                    <a:lnTo>
                      <a:pt x="0" y="1087"/>
                    </a:lnTo>
                    <a:lnTo>
                      <a:pt x="1086" y="1087"/>
                    </a:lnTo>
                    <a:lnTo>
                      <a:pt x="1086" y="0"/>
                    </a:lnTo>
                    <a:lnTo>
                      <a:pt x="648" y="0"/>
                    </a:lnTo>
                    <a:lnTo>
                      <a:pt x="401" y="0"/>
                    </a:lnTo>
                    <a:close/>
                    <a:moveTo>
                      <a:pt x="840" y="841"/>
                    </a:moveTo>
                    <a:lnTo>
                      <a:pt x="246" y="841"/>
                    </a:lnTo>
                    <a:lnTo>
                      <a:pt x="246" y="246"/>
                    </a:lnTo>
                    <a:lnTo>
                      <a:pt x="840" y="246"/>
                    </a:lnTo>
                    <a:lnTo>
                      <a:pt x="840" y="8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9" name="Google Shape;81;p9">
            <a:extLst>
              <a:ext uri="{FF2B5EF4-FFF2-40B4-BE49-F238E27FC236}">
                <a16:creationId xmlns:a16="http://schemas.microsoft.com/office/drawing/2014/main" id="{636BA98B-2E14-42AF-BA4C-813CE9602AB4}"/>
              </a:ext>
            </a:extLst>
          </p:cNvPr>
          <p:cNvSpPr/>
          <p:nvPr/>
        </p:nvSpPr>
        <p:spPr>
          <a:xfrm>
            <a:off x="1797926" y="2668432"/>
            <a:ext cx="253588" cy="253586"/>
          </a:xfrm>
          <a:prstGeom prst="ellipse">
            <a:avLst/>
          </a:prstGeom>
          <a:solidFill>
            <a:srgbClr val="003274"/>
          </a:solidFill>
          <a:ln w="19050" cap="flat" cmpd="sng">
            <a:solidFill>
              <a:srgbClr val="0032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DBC53492-58BE-4A3F-966C-271ECBA3568E}"/>
              </a:ext>
            </a:extLst>
          </p:cNvPr>
          <p:cNvGrpSpPr/>
          <p:nvPr/>
        </p:nvGrpSpPr>
        <p:grpSpPr>
          <a:xfrm>
            <a:off x="6018282" y="2645858"/>
            <a:ext cx="253588" cy="253586"/>
            <a:chOff x="5255082" y="4114565"/>
            <a:chExt cx="334676" cy="334676"/>
          </a:xfrm>
        </p:grpSpPr>
        <p:sp>
          <p:nvSpPr>
            <p:cNvPr id="165" name="Google Shape;116;p9">
              <a:extLst>
                <a:ext uri="{FF2B5EF4-FFF2-40B4-BE49-F238E27FC236}">
                  <a16:creationId xmlns:a16="http://schemas.microsoft.com/office/drawing/2014/main" id="{BDC35E0B-603A-4842-AA9C-FD17B54820F2}"/>
                </a:ext>
              </a:extLst>
            </p:cNvPr>
            <p:cNvSpPr/>
            <p:nvPr/>
          </p:nvSpPr>
          <p:spPr>
            <a:xfrm>
              <a:off x="5255082" y="4114565"/>
              <a:ext cx="334676" cy="334676"/>
            </a:xfrm>
            <a:prstGeom prst="ellipse">
              <a:avLst/>
            </a:prstGeom>
            <a:solidFill>
              <a:srgbClr val="003274"/>
            </a:solidFill>
            <a:ln w="19050" cap="flat" cmpd="sng">
              <a:solidFill>
                <a:srgbClr val="0032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7;p9">
              <a:extLst>
                <a:ext uri="{FF2B5EF4-FFF2-40B4-BE49-F238E27FC236}">
                  <a16:creationId xmlns:a16="http://schemas.microsoft.com/office/drawing/2014/main" id="{4D2EED23-1FAD-4BB6-8207-097ECDE2AA5C}"/>
                </a:ext>
              </a:extLst>
            </p:cNvPr>
            <p:cNvSpPr/>
            <p:nvPr/>
          </p:nvSpPr>
          <p:spPr>
            <a:xfrm>
              <a:off x="5341085" y="4192525"/>
              <a:ext cx="177406" cy="174130"/>
            </a:xfrm>
            <a:custGeom>
              <a:avLst/>
              <a:gdLst/>
              <a:ahLst/>
              <a:cxnLst/>
              <a:rect l="l" t="t" r="r" b="b"/>
              <a:pathLst>
                <a:path w="3305" h="3244" extrusionOk="0">
                  <a:moveTo>
                    <a:pt x="3162" y="2021"/>
                  </a:moveTo>
                  <a:lnTo>
                    <a:pt x="3147" y="1479"/>
                  </a:lnTo>
                  <a:lnTo>
                    <a:pt x="2173" y="1479"/>
                  </a:lnTo>
                  <a:lnTo>
                    <a:pt x="1872" y="1805"/>
                  </a:lnTo>
                  <a:lnTo>
                    <a:pt x="1854" y="1985"/>
                  </a:lnTo>
                  <a:lnTo>
                    <a:pt x="1734" y="1985"/>
                  </a:lnTo>
                  <a:lnTo>
                    <a:pt x="1691" y="935"/>
                  </a:lnTo>
                  <a:lnTo>
                    <a:pt x="1770" y="935"/>
                  </a:lnTo>
                  <a:lnTo>
                    <a:pt x="1770" y="830"/>
                  </a:lnTo>
                  <a:lnTo>
                    <a:pt x="1687" y="830"/>
                  </a:lnTo>
                  <a:lnTo>
                    <a:pt x="1653" y="0"/>
                  </a:lnTo>
                  <a:lnTo>
                    <a:pt x="1381" y="0"/>
                  </a:lnTo>
                  <a:lnTo>
                    <a:pt x="1378" y="830"/>
                  </a:lnTo>
                  <a:lnTo>
                    <a:pt x="1317" y="830"/>
                  </a:lnTo>
                  <a:lnTo>
                    <a:pt x="1317" y="935"/>
                  </a:lnTo>
                  <a:lnTo>
                    <a:pt x="1378" y="935"/>
                  </a:lnTo>
                  <a:lnTo>
                    <a:pt x="1374" y="1985"/>
                  </a:lnTo>
                  <a:lnTo>
                    <a:pt x="1117" y="1983"/>
                  </a:lnTo>
                  <a:lnTo>
                    <a:pt x="1090" y="935"/>
                  </a:lnTo>
                  <a:lnTo>
                    <a:pt x="1147" y="935"/>
                  </a:lnTo>
                  <a:lnTo>
                    <a:pt x="1147" y="830"/>
                  </a:lnTo>
                  <a:lnTo>
                    <a:pt x="1087" y="830"/>
                  </a:lnTo>
                  <a:lnTo>
                    <a:pt x="1064" y="0"/>
                  </a:lnTo>
                  <a:lnTo>
                    <a:pt x="793" y="0"/>
                  </a:lnTo>
                  <a:lnTo>
                    <a:pt x="761" y="830"/>
                  </a:lnTo>
                  <a:lnTo>
                    <a:pt x="695" y="830"/>
                  </a:lnTo>
                  <a:lnTo>
                    <a:pt x="695" y="935"/>
                  </a:lnTo>
                  <a:lnTo>
                    <a:pt x="758" y="935"/>
                  </a:lnTo>
                  <a:lnTo>
                    <a:pt x="717" y="1985"/>
                  </a:lnTo>
                  <a:lnTo>
                    <a:pt x="521" y="1983"/>
                  </a:lnTo>
                  <a:lnTo>
                    <a:pt x="505" y="935"/>
                  </a:lnTo>
                  <a:lnTo>
                    <a:pt x="566" y="935"/>
                  </a:lnTo>
                  <a:lnTo>
                    <a:pt x="566" y="830"/>
                  </a:lnTo>
                  <a:lnTo>
                    <a:pt x="504" y="830"/>
                  </a:lnTo>
                  <a:lnTo>
                    <a:pt x="491" y="0"/>
                  </a:lnTo>
                  <a:lnTo>
                    <a:pt x="234" y="0"/>
                  </a:lnTo>
                  <a:lnTo>
                    <a:pt x="203" y="830"/>
                  </a:lnTo>
                  <a:lnTo>
                    <a:pt x="114" y="830"/>
                  </a:lnTo>
                  <a:lnTo>
                    <a:pt x="114" y="935"/>
                  </a:lnTo>
                  <a:lnTo>
                    <a:pt x="199" y="935"/>
                  </a:lnTo>
                  <a:lnTo>
                    <a:pt x="159" y="1985"/>
                  </a:lnTo>
                  <a:lnTo>
                    <a:pt x="0" y="1983"/>
                  </a:lnTo>
                  <a:lnTo>
                    <a:pt x="0" y="3244"/>
                  </a:lnTo>
                  <a:lnTo>
                    <a:pt x="3305" y="3244"/>
                  </a:lnTo>
                  <a:lnTo>
                    <a:pt x="3305" y="2021"/>
                  </a:lnTo>
                  <a:lnTo>
                    <a:pt x="3162" y="2021"/>
                  </a:lnTo>
                  <a:close/>
                  <a:moveTo>
                    <a:pt x="2090" y="2860"/>
                  </a:moveTo>
                  <a:lnTo>
                    <a:pt x="1736" y="2860"/>
                  </a:lnTo>
                  <a:lnTo>
                    <a:pt x="1736" y="2691"/>
                  </a:lnTo>
                  <a:lnTo>
                    <a:pt x="2090" y="2691"/>
                  </a:lnTo>
                  <a:lnTo>
                    <a:pt x="2090" y="2860"/>
                  </a:lnTo>
                  <a:close/>
                  <a:moveTo>
                    <a:pt x="2090" y="2469"/>
                  </a:moveTo>
                  <a:lnTo>
                    <a:pt x="1736" y="2469"/>
                  </a:lnTo>
                  <a:lnTo>
                    <a:pt x="1736" y="2300"/>
                  </a:lnTo>
                  <a:lnTo>
                    <a:pt x="2090" y="2300"/>
                  </a:lnTo>
                  <a:lnTo>
                    <a:pt x="2090" y="2469"/>
                  </a:lnTo>
                  <a:close/>
                  <a:moveTo>
                    <a:pt x="2619" y="2860"/>
                  </a:moveTo>
                  <a:lnTo>
                    <a:pt x="2264" y="2860"/>
                  </a:lnTo>
                  <a:lnTo>
                    <a:pt x="2264" y="2691"/>
                  </a:lnTo>
                  <a:lnTo>
                    <a:pt x="2619" y="2691"/>
                  </a:lnTo>
                  <a:lnTo>
                    <a:pt x="2619" y="2860"/>
                  </a:lnTo>
                  <a:close/>
                  <a:moveTo>
                    <a:pt x="2619" y="2469"/>
                  </a:moveTo>
                  <a:lnTo>
                    <a:pt x="2264" y="2469"/>
                  </a:lnTo>
                  <a:lnTo>
                    <a:pt x="2264" y="2300"/>
                  </a:lnTo>
                  <a:lnTo>
                    <a:pt x="2619" y="2300"/>
                  </a:lnTo>
                  <a:lnTo>
                    <a:pt x="2619" y="2469"/>
                  </a:lnTo>
                  <a:close/>
                  <a:moveTo>
                    <a:pt x="3147" y="2860"/>
                  </a:moveTo>
                  <a:lnTo>
                    <a:pt x="2792" y="2860"/>
                  </a:lnTo>
                  <a:lnTo>
                    <a:pt x="2792" y="2691"/>
                  </a:lnTo>
                  <a:lnTo>
                    <a:pt x="3147" y="2691"/>
                  </a:lnTo>
                  <a:lnTo>
                    <a:pt x="3147" y="2860"/>
                  </a:lnTo>
                  <a:close/>
                  <a:moveTo>
                    <a:pt x="3147" y="2469"/>
                  </a:moveTo>
                  <a:lnTo>
                    <a:pt x="2792" y="2469"/>
                  </a:lnTo>
                  <a:lnTo>
                    <a:pt x="2792" y="2300"/>
                  </a:lnTo>
                  <a:lnTo>
                    <a:pt x="3147" y="2300"/>
                  </a:lnTo>
                  <a:lnTo>
                    <a:pt x="3147" y="246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F6D1F4DF-4635-46DE-BF06-D4895D857128}"/>
              </a:ext>
            </a:extLst>
          </p:cNvPr>
          <p:cNvGrpSpPr/>
          <p:nvPr/>
        </p:nvGrpSpPr>
        <p:grpSpPr>
          <a:xfrm>
            <a:off x="6271870" y="2904521"/>
            <a:ext cx="253588" cy="253586"/>
            <a:chOff x="5255082" y="4114565"/>
            <a:chExt cx="334676" cy="334676"/>
          </a:xfrm>
        </p:grpSpPr>
        <p:sp>
          <p:nvSpPr>
            <p:cNvPr id="168" name="Google Shape;116;p9">
              <a:extLst>
                <a:ext uri="{FF2B5EF4-FFF2-40B4-BE49-F238E27FC236}">
                  <a16:creationId xmlns:a16="http://schemas.microsoft.com/office/drawing/2014/main" id="{9FFCDFE8-5558-4DE7-A2DE-A0DE9F006B8B}"/>
                </a:ext>
              </a:extLst>
            </p:cNvPr>
            <p:cNvSpPr/>
            <p:nvPr/>
          </p:nvSpPr>
          <p:spPr>
            <a:xfrm>
              <a:off x="5255082" y="4114565"/>
              <a:ext cx="334676" cy="334676"/>
            </a:xfrm>
            <a:prstGeom prst="ellipse">
              <a:avLst/>
            </a:prstGeom>
            <a:solidFill>
              <a:srgbClr val="003274"/>
            </a:solidFill>
            <a:ln w="19050" cap="flat" cmpd="sng">
              <a:solidFill>
                <a:srgbClr val="0032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7;p9">
              <a:extLst>
                <a:ext uri="{FF2B5EF4-FFF2-40B4-BE49-F238E27FC236}">
                  <a16:creationId xmlns:a16="http://schemas.microsoft.com/office/drawing/2014/main" id="{EFDF5C53-8203-4CAA-8CEC-BEBF034D7025}"/>
                </a:ext>
              </a:extLst>
            </p:cNvPr>
            <p:cNvSpPr/>
            <p:nvPr/>
          </p:nvSpPr>
          <p:spPr>
            <a:xfrm>
              <a:off x="5341085" y="4192525"/>
              <a:ext cx="177406" cy="174130"/>
            </a:xfrm>
            <a:custGeom>
              <a:avLst/>
              <a:gdLst/>
              <a:ahLst/>
              <a:cxnLst/>
              <a:rect l="l" t="t" r="r" b="b"/>
              <a:pathLst>
                <a:path w="3305" h="3244" extrusionOk="0">
                  <a:moveTo>
                    <a:pt x="3162" y="2021"/>
                  </a:moveTo>
                  <a:lnTo>
                    <a:pt x="3147" y="1479"/>
                  </a:lnTo>
                  <a:lnTo>
                    <a:pt x="2173" y="1479"/>
                  </a:lnTo>
                  <a:lnTo>
                    <a:pt x="1872" y="1805"/>
                  </a:lnTo>
                  <a:lnTo>
                    <a:pt x="1854" y="1985"/>
                  </a:lnTo>
                  <a:lnTo>
                    <a:pt x="1734" y="1985"/>
                  </a:lnTo>
                  <a:lnTo>
                    <a:pt x="1691" y="935"/>
                  </a:lnTo>
                  <a:lnTo>
                    <a:pt x="1770" y="935"/>
                  </a:lnTo>
                  <a:lnTo>
                    <a:pt x="1770" y="830"/>
                  </a:lnTo>
                  <a:lnTo>
                    <a:pt x="1687" y="830"/>
                  </a:lnTo>
                  <a:lnTo>
                    <a:pt x="1653" y="0"/>
                  </a:lnTo>
                  <a:lnTo>
                    <a:pt x="1381" y="0"/>
                  </a:lnTo>
                  <a:lnTo>
                    <a:pt x="1378" y="830"/>
                  </a:lnTo>
                  <a:lnTo>
                    <a:pt x="1317" y="830"/>
                  </a:lnTo>
                  <a:lnTo>
                    <a:pt x="1317" y="935"/>
                  </a:lnTo>
                  <a:lnTo>
                    <a:pt x="1378" y="935"/>
                  </a:lnTo>
                  <a:lnTo>
                    <a:pt x="1374" y="1985"/>
                  </a:lnTo>
                  <a:lnTo>
                    <a:pt x="1117" y="1983"/>
                  </a:lnTo>
                  <a:lnTo>
                    <a:pt x="1090" y="935"/>
                  </a:lnTo>
                  <a:lnTo>
                    <a:pt x="1147" y="935"/>
                  </a:lnTo>
                  <a:lnTo>
                    <a:pt x="1147" y="830"/>
                  </a:lnTo>
                  <a:lnTo>
                    <a:pt x="1087" y="830"/>
                  </a:lnTo>
                  <a:lnTo>
                    <a:pt x="1064" y="0"/>
                  </a:lnTo>
                  <a:lnTo>
                    <a:pt x="793" y="0"/>
                  </a:lnTo>
                  <a:lnTo>
                    <a:pt x="761" y="830"/>
                  </a:lnTo>
                  <a:lnTo>
                    <a:pt x="695" y="830"/>
                  </a:lnTo>
                  <a:lnTo>
                    <a:pt x="695" y="935"/>
                  </a:lnTo>
                  <a:lnTo>
                    <a:pt x="758" y="935"/>
                  </a:lnTo>
                  <a:lnTo>
                    <a:pt x="717" y="1985"/>
                  </a:lnTo>
                  <a:lnTo>
                    <a:pt x="521" y="1983"/>
                  </a:lnTo>
                  <a:lnTo>
                    <a:pt x="505" y="935"/>
                  </a:lnTo>
                  <a:lnTo>
                    <a:pt x="566" y="935"/>
                  </a:lnTo>
                  <a:lnTo>
                    <a:pt x="566" y="830"/>
                  </a:lnTo>
                  <a:lnTo>
                    <a:pt x="504" y="830"/>
                  </a:lnTo>
                  <a:lnTo>
                    <a:pt x="491" y="0"/>
                  </a:lnTo>
                  <a:lnTo>
                    <a:pt x="234" y="0"/>
                  </a:lnTo>
                  <a:lnTo>
                    <a:pt x="203" y="830"/>
                  </a:lnTo>
                  <a:lnTo>
                    <a:pt x="114" y="830"/>
                  </a:lnTo>
                  <a:lnTo>
                    <a:pt x="114" y="935"/>
                  </a:lnTo>
                  <a:lnTo>
                    <a:pt x="199" y="935"/>
                  </a:lnTo>
                  <a:lnTo>
                    <a:pt x="159" y="1985"/>
                  </a:lnTo>
                  <a:lnTo>
                    <a:pt x="0" y="1983"/>
                  </a:lnTo>
                  <a:lnTo>
                    <a:pt x="0" y="3244"/>
                  </a:lnTo>
                  <a:lnTo>
                    <a:pt x="3305" y="3244"/>
                  </a:lnTo>
                  <a:lnTo>
                    <a:pt x="3305" y="2021"/>
                  </a:lnTo>
                  <a:lnTo>
                    <a:pt x="3162" y="2021"/>
                  </a:lnTo>
                  <a:close/>
                  <a:moveTo>
                    <a:pt x="2090" y="2860"/>
                  </a:moveTo>
                  <a:lnTo>
                    <a:pt x="1736" y="2860"/>
                  </a:lnTo>
                  <a:lnTo>
                    <a:pt x="1736" y="2691"/>
                  </a:lnTo>
                  <a:lnTo>
                    <a:pt x="2090" y="2691"/>
                  </a:lnTo>
                  <a:lnTo>
                    <a:pt x="2090" y="2860"/>
                  </a:lnTo>
                  <a:close/>
                  <a:moveTo>
                    <a:pt x="2090" y="2469"/>
                  </a:moveTo>
                  <a:lnTo>
                    <a:pt x="1736" y="2469"/>
                  </a:lnTo>
                  <a:lnTo>
                    <a:pt x="1736" y="2300"/>
                  </a:lnTo>
                  <a:lnTo>
                    <a:pt x="2090" y="2300"/>
                  </a:lnTo>
                  <a:lnTo>
                    <a:pt x="2090" y="2469"/>
                  </a:lnTo>
                  <a:close/>
                  <a:moveTo>
                    <a:pt x="2619" y="2860"/>
                  </a:moveTo>
                  <a:lnTo>
                    <a:pt x="2264" y="2860"/>
                  </a:lnTo>
                  <a:lnTo>
                    <a:pt x="2264" y="2691"/>
                  </a:lnTo>
                  <a:lnTo>
                    <a:pt x="2619" y="2691"/>
                  </a:lnTo>
                  <a:lnTo>
                    <a:pt x="2619" y="2860"/>
                  </a:lnTo>
                  <a:close/>
                  <a:moveTo>
                    <a:pt x="2619" y="2469"/>
                  </a:moveTo>
                  <a:lnTo>
                    <a:pt x="2264" y="2469"/>
                  </a:lnTo>
                  <a:lnTo>
                    <a:pt x="2264" y="2300"/>
                  </a:lnTo>
                  <a:lnTo>
                    <a:pt x="2619" y="2300"/>
                  </a:lnTo>
                  <a:lnTo>
                    <a:pt x="2619" y="2469"/>
                  </a:lnTo>
                  <a:close/>
                  <a:moveTo>
                    <a:pt x="3147" y="2860"/>
                  </a:moveTo>
                  <a:lnTo>
                    <a:pt x="2792" y="2860"/>
                  </a:lnTo>
                  <a:lnTo>
                    <a:pt x="2792" y="2691"/>
                  </a:lnTo>
                  <a:lnTo>
                    <a:pt x="3147" y="2691"/>
                  </a:lnTo>
                  <a:lnTo>
                    <a:pt x="3147" y="2860"/>
                  </a:lnTo>
                  <a:close/>
                  <a:moveTo>
                    <a:pt x="3147" y="2469"/>
                  </a:moveTo>
                  <a:lnTo>
                    <a:pt x="2792" y="2469"/>
                  </a:lnTo>
                  <a:lnTo>
                    <a:pt x="2792" y="2300"/>
                  </a:lnTo>
                  <a:lnTo>
                    <a:pt x="3147" y="2300"/>
                  </a:lnTo>
                  <a:lnTo>
                    <a:pt x="3147" y="246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id="{19EBF8CB-6F39-4854-8A63-36CA4E115B2D}"/>
              </a:ext>
            </a:extLst>
          </p:cNvPr>
          <p:cNvGrpSpPr/>
          <p:nvPr/>
        </p:nvGrpSpPr>
        <p:grpSpPr>
          <a:xfrm>
            <a:off x="6099221" y="4189089"/>
            <a:ext cx="253588" cy="253586"/>
            <a:chOff x="5255082" y="4114565"/>
            <a:chExt cx="334676" cy="334676"/>
          </a:xfrm>
        </p:grpSpPr>
        <p:sp>
          <p:nvSpPr>
            <p:cNvPr id="171" name="Google Shape;116;p9">
              <a:extLst>
                <a:ext uri="{FF2B5EF4-FFF2-40B4-BE49-F238E27FC236}">
                  <a16:creationId xmlns:a16="http://schemas.microsoft.com/office/drawing/2014/main" id="{47AF3E8D-FF4B-4CB9-9E8C-04D02905A6C9}"/>
                </a:ext>
              </a:extLst>
            </p:cNvPr>
            <p:cNvSpPr/>
            <p:nvPr/>
          </p:nvSpPr>
          <p:spPr>
            <a:xfrm>
              <a:off x="5255082" y="4114565"/>
              <a:ext cx="334676" cy="334676"/>
            </a:xfrm>
            <a:prstGeom prst="ellipse">
              <a:avLst/>
            </a:prstGeom>
            <a:solidFill>
              <a:srgbClr val="003274"/>
            </a:solidFill>
            <a:ln w="19050" cap="flat" cmpd="sng">
              <a:solidFill>
                <a:srgbClr val="0032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17;p9">
              <a:extLst>
                <a:ext uri="{FF2B5EF4-FFF2-40B4-BE49-F238E27FC236}">
                  <a16:creationId xmlns:a16="http://schemas.microsoft.com/office/drawing/2014/main" id="{5DB0C23D-2622-4225-A31A-132A2FA8C302}"/>
                </a:ext>
              </a:extLst>
            </p:cNvPr>
            <p:cNvSpPr/>
            <p:nvPr/>
          </p:nvSpPr>
          <p:spPr>
            <a:xfrm>
              <a:off x="5341085" y="4192525"/>
              <a:ext cx="177406" cy="174130"/>
            </a:xfrm>
            <a:custGeom>
              <a:avLst/>
              <a:gdLst/>
              <a:ahLst/>
              <a:cxnLst/>
              <a:rect l="l" t="t" r="r" b="b"/>
              <a:pathLst>
                <a:path w="3305" h="3244" extrusionOk="0">
                  <a:moveTo>
                    <a:pt x="3162" y="2021"/>
                  </a:moveTo>
                  <a:lnTo>
                    <a:pt x="3147" y="1479"/>
                  </a:lnTo>
                  <a:lnTo>
                    <a:pt x="2173" y="1479"/>
                  </a:lnTo>
                  <a:lnTo>
                    <a:pt x="1872" y="1805"/>
                  </a:lnTo>
                  <a:lnTo>
                    <a:pt x="1854" y="1985"/>
                  </a:lnTo>
                  <a:lnTo>
                    <a:pt x="1734" y="1985"/>
                  </a:lnTo>
                  <a:lnTo>
                    <a:pt x="1691" y="935"/>
                  </a:lnTo>
                  <a:lnTo>
                    <a:pt x="1770" y="935"/>
                  </a:lnTo>
                  <a:lnTo>
                    <a:pt x="1770" y="830"/>
                  </a:lnTo>
                  <a:lnTo>
                    <a:pt x="1687" y="830"/>
                  </a:lnTo>
                  <a:lnTo>
                    <a:pt x="1653" y="0"/>
                  </a:lnTo>
                  <a:lnTo>
                    <a:pt x="1381" y="0"/>
                  </a:lnTo>
                  <a:lnTo>
                    <a:pt x="1378" y="830"/>
                  </a:lnTo>
                  <a:lnTo>
                    <a:pt x="1317" y="830"/>
                  </a:lnTo>
                  <a:lnTo>
                    <a:pt x="1317" y="935"/>
                  </a:lnTo>
                  <a:lnTo>
                    <a:pt x="1378" y="935"/>
                  </a:lnTo>
                  <a:lnTo>
                    <a:pt x="1374" y="1985"/>
                  </a:lnTo>
                  <a:lnTo>
                    <a:pt x="1117" y="1983"/>
                  </a:lnTo>
                  <a:lnTo>
                    <a:pt x="1090" y="935"/>
                  </a:lnTo>
                  <a:lnTo>
                    <a:pt x="1147" y="935"/>
                  </a:lnTo>
                  <a:lnTo>
                    <a:pt x="1147" y="830"/>
                  </a:lnTo>
                  <a:lnTo>
                    <a:pt x="1087" y="830"/>
                  </a:lnTo>
                  <a:lnTo>
                    <a:pt x="1064" y="0"/>
                  </a:lnTo>
                  <a:lnTo>
                    <a:pt x="793" y="0"/>
                  </a:lnTo>
                  <a:lnTo>
                    <a:pt x="761" y="830"/>
                  </a:lnTo>
                  <a:lnTo>
                    <a:pt x="695" y="830"/>
                  </a:lnTo>
                  <a:lnTo>
                    <a:pt x="695" y="935"/>
                  </a:lnTo>
                  <a:lnTo>
                    <a:pt x="758" y="935"/>
                  </a:lnTo>
                  <a:lnTo>
                    <a:pt x="717" y="1985"/>
                  </a:lnTo>
                  <a:lnTo>
                    <a:pt x="521" y="1983"/>
                  </a:lnTo>
                  <a:lnTo>
                    <a:pt x="505" y="935"/>
                  </a:lnTo>
                  <a:lnTo>
                    <a:pt x="566" y="935"/>
                  </a:lnTo>
                  <a:lnTo>
                    <a:pt x="566" y="830"/>
                  </a:lnTo>
                  <a:lnTo>
                    <a:pt x="504" y="830"/>
                  </a:lnTo>
                  <a:lnTo>
                    <a:pt x="491" y="0"/>
                  </a:lnTo>
                  <a:lnTo>
                    <a:pt x="234" y="0"/>
                  </a:lnTo>
                  <a:lnTo>
                    <a:pt x="203" y="830"/>
                  </a:lnTo>
                  <a:lnTo>
                    <a:pt x="114" y="830"/>
                  </a:lnTo>
                  <a:lnTo>
                    <a:pt x="114" y="935"/>
                  </a:lnTo>
                  <a:lnTo>
                    <a:pt x="199" y="935"/>
                  </a:lnTo>
                  <a:lnTo>
                    <a:pt x="159" y="1985"/>
                  </a:lnTo>
                  <a:lnTo>
                    <a:pt x="0" y="1983"/>
                  </a:lnTo>
                  <a:lnTo>
                    <a:pt x="0" y="3244"/>
                  </a:lnTo>
                  <a:lnTo>
                    <a:pt x="3305" y="3244"/>
                  </a:lnTo>
                  <a:lnTo>
                    <a:pt x="3305" y="2021"/>
                  </a:lnTo>
                  <a:lnTo>
                    <a:pt x="3162" y="2021"/>
                  </a:lnTo>
                  <a:close/>
                  <a:moveTo>
                    <a:pt x="2090" y="2860"/>
                  </a:moveTo>
                  <a:lnTo>
                    <a:pt x="1736" y="2860"/>
                  </a:lnTo>
                  <a:lnTo>
                    <a:pt x="1736" y="2691"/>
                  </a:lnTo>
                  <a:lnTo>
                    <a:pt x="2090" y="2691"/>
                  </a:lnTo>
                  <a:lnTo>
                    <a:pt x="2090" y="2860"/>
                  </a:lnTo>
                  <a:close/>
                  <a:moveTo>
                    <a:pt x="2090" y="2469"/>
                  </a:moveTo>
                  <a:lnTo>
                    <a:pt x="1736" y="2469"/>
                  </a:lnTo>
                  <a:lnTo>
                    <a:pt x="1736" y="2300"/>
                  </a:lnTo>
                  <a:lnTo>
                    <a:pt x="2090" y="2300"/>
                  </a:lnTo>
                  <a:lnTo>
                    <a:pt x="2090" y="2469"/>
                  </a:lnTo>
                  <a:close/>
                  <a:moveTo>
                    <a:pt x="2619" y="2860"/>
                  </a:moveTo>
                  <a:lnTo>
                    <a:pt x="2264" y="2860"/>
                  </a:lnTo>
                  <a:lnTo>
                    <a:pt x="2264" y="2691"/>
                  </a:lnTo>
                  <a:lnTo>
                    <a:pt x="2619" y="2691"/>
                  </a:lnTo>
                  <a:lnTo>
                    <a:pt x="2619" y="2860"/>
                  </a:lnTo>
                  <a:close/>
                  <a:moveTo>
                    <a:pt x="2619" y="2469"/>
                  </a:moveTo>
                  <a:lnTo>
                    <a:pt x="2264" y="2469"/>
                  </a:lnTo>
                  <a:lnTo>
                    <a:pt x="2264" y="2300"/>
                  </a:lnTo>
                  <a:lnTo>
                    <a:pt x="2619" y="2300"/>
                  </a:lnTo>
                  <a:lnTo>
                    <a:pt x="2619" y="2469"/>
                  </a:lnTo>
                  <a:close/>
                  <a:moveTo>
                    <a:pt x="3147" y="2860"/>
                  </a:moveTo>
                  <a:lnTo>
                    <a:pt x="2792" y="2860"/>
                  </a:lnTo>
                  <a:lnTo>
                    <a:pt x="2792" y="2691"/>
                  </a:lnTo>
                  <a:lnTo>
                    <a:pt x="3147" y="2691"/>
                  </a:lnTo>
                  <a:lnTo>
                    <a:pt x="3147" y="2860"/>
                  </a:lnTo>
                  <a:close/>
                  <a:moveTo>
                    <a:pt x="3147" y="2469"/>
                  </a:moveTo>
                  <a:lnTo>
                    <a:pt x="2792" y="2469"/>
                  </a:lnTo>
                  <a:lnTo>
                    <a:pt x="2792" y="2300"/>
                  </a:lnTo>
                  <a:lnTo>
                    <a:pt x="3147" y="2300"/>
                  </a:lnTo>
                  <a:lnTo>
                    <a:pt x="3147" y="246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5591C0AF-FFC2-4873-B4F7-49503F7F15F7}"/>
              </a:ext>
            </a:extLst>
          </p:cNvPr>
          <p:cNvGrpSpPr/>
          <p:nvPr/>
        </p:nvGrpSpPr>
        <p:grpSpPr>
          <a:xfrm>
            <a:off x="6402050" y="3588226"/>
            <a:ext cx="253588" cy="253586"/>
            <a:chOff x="5255082" y="4114565"/>
            <a:chExt cx="334676" cy="334676"/>
          </a:xfrm>
        </p:grpSpPr>
        <p:sp>
          <p:nvSpPr>
            <p:cNvPr id="174" name="Google Shape;116;p9">
              <a:extLst>
                <a:ext uri="{FF2B5EF4-FFF2-40B4-BE49-F238E27FC236}">
                  <a16:creationId xmlns:a16="http://schemas.microsoft.com/office/drawing/2014/main" id="{63F8ED44-14E8-425B-BDFF-FDFDDAB9E6FA}"/>
                </a:ext>
              </a:extLst>
            </p:cNvPr>
            <p:cNvSpPr/>
            <p:nvPr/>
          </p:nvSpPr>
          <p:spPr>
            <a:xfrm>
              <a:off x="5255082" y="4114565"/>
              <a:ext cx="334676" cy="334676"/>
            </a:xfrm>
            <a:prstGeom prst="ellipse">
              <a:avLst/>
            </a:prstGeom>
            <a:solidFill>
              <a:srgbClr val="003274"/>
            </a:solidFill>
            <a:ln w="19050" cap="flat" cmpd="sng">
              <a:solidFill>
                <a:srgbClr val="0032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17;p9">
              <a:extLst>
                <a:ext uri="{FF2B5EF4-FFF2-40B4-BE49-F238E27FC236}">
                  <a16:creationId xmlns:a16="http://schemas.microsoft.com/office/drawing/2014/main" id="{1805CDC7-9A03-46EE-A7BC-B89516E7C7C0}"/>
                </a:ext>
              </a:extLst>
            </p:cNvPr>
            <p:cNvSpPr/>
            <p:nvPr/>
          </p:nvSpPr>
          <p:spPr>
            <a:xfrm>
              <a:off x="5341085" y="4192525"/>
              <a:ext cx="177406" cy="174130"/>
            </a:xfrm>
            <a:custGeom>
              <a:avLst/>
              <a:gdLst/>
              <a:ahLst/>
              <a:cxnLst/>
              <a:rect l="l" t="t" r="r" b="b"/>
              <a:pathLst>
                <a:path w="3305" h="3244" extrusionOk="0">
                  <a:moveTo>
                    <a:pt x="3162" y="2021"/>
                  </a:moveTo>
                  <a:lnTo>
                    <a:pt x="3147" y="1479"/>
                  </a:lnTo>
                  <a:lnTo>
                    <a:pt x="2173" y="1479"/>
                  </a:lnTo>
                  <a:lnTo>
                    <a:pt x="1872" y="1805"/>
                  </a:lnTo>
                  <a:lnTo>
                    <a:pt x="1854" y="1985"/>
                  </a:lnTo>
                  <a:lnTo>
                    <a:pt x="1734" y="1985"/>
                  </a:lnTo>
                  <a:lnTo>
                    <a:pt x="1691" y="935"/>
                  </a:lnTo>
                  <a:lnTo>
                    <a:pt x="1770" y="935"/>
                  </a:lnTo>
                  <a:lnTo>
                    <a:pt x="1770" y="830"/>
                  </a:lnTo>
                  <a:lnTo>
                    <a:pt x="1687" y="830"/>
                  </a:lnTo>
                  <a:lnTo>
                    <a:pt x="1653" y="0"/>
                  </a:lnTo>
                  <a:lnTo>
                    <a:pt x="1381" y="0"/>
                  </a:lnTo>
                  <a:lnTo>
                    <a:pt x="1378" y="830"/>
                  </a:lnTo>
                  <a:lnTo>
                    <a:pt x="1317" y="830"/>
                  </a:lnTo>
                  <a:lnTo>
                    <a:pt x="1317" y="935"/>
                  </a:lnTo>
                  <a:lnTo>
                    <a:pt x="1378" y="935"/>
                  </a:lnTo>
                  <a:lnTo>
                    <a:pt x="1374" y="1985"/>
                  </a:lnTo>
                  <a:lnTo>
                    <a:pt x="1117" y="1983"/>
                  </a:lnTo>
                  <a:lnTo>
                    <a:pt x="1090" y="935"/>
                  </a:lnTo>
                  <a:lnTo>
                    <a:pt x="1147" y="935"/>
                  </a:lnTo>
                  <a:lnTo>
                    <a:pt x="1147" y="830"/>
                  </a:lnTo>
                  <a:lnTo>
                    <a:pt x="1087" y="830"/>
                  </a:lnTo>
                  <a:lnTo>
                    <a:pt x="1064" y="0"/>
                  </a:lnTo>
                  <a:lnTo>
                    <a:pt x="793" y="0"/>
                  </a:lnTo>
                  <a:lnTo>
                    <a:pt x="761" y="830"/>
                  </a:lnTo>
                  <a:lnTo>
                    <a:pt x="695" y="830"/>
                  </a:lnTo>
                  <a:lnTo>
                    <a:pt x="695" y="935"/>
                  </a:lnTo>
                  <a:lnTo>
                    <a:pt x="758" y="935"/>
                  </a:lnTo>
                  <a:lnTo>
                    <a:pt x="717" y="1985"/>
                  </a:lnTo>
                  <a:lnTo>
                    <a:pt x="521" y="1983"/>
                  </a:lnTo>
                  <a:lnTo>
                    <a:pt x="505" y="935"/>
                  </a:lnTo>
                  <a:lnTo>
                    <a:pt x="566" y="935"/>
                  </a:lnTo>
                  <a:lnTo>
                    <a:pt x="566" y="830"/>
                  </a:lnTo>
                  <a:lnTo>
                    <a:pt x="504" y="830"/>
                  </a:lnTo>
                  <a:lnTo>
                    <a:pt x="491" y="0"/>
                  </a:lnTo>
                  <a:lnTo>
                    <a:pt x="234" y="0"/>
                  </a:lnTo>
                  <a:lnTo>
                    <a:pt x="203" y="830"/>
                  </a:lnTo>
                  <a:lnTo>
                    <a:pt x="114" y="830"/>
                  </a:lnTo>
                  <a:lnTo>
                    <a:pt x="114" y="935"/>
                  </a:lnTo>
                  <a:lnTo>
                    <a:pt x="199" y="935"/>
                  </a:lnTo>
                  <a:lnTo>
                    <a:pt x="159" y="1985"/>
                  </a:lnTo>
                  <a:lnTo>
                    <a:pt x="0" y="1983"/>
                  </a:lnTo>
                  <a:lnTo>
                    <a:pt x="0" y="3244"/>
                  </a:lnTo>
                  <a:lnTo>
                    <a:pt x="3305" y="3244"/>
                  </a:lnTo>
                  <a:lnTo>
                    <a:pt x="3305" y="2021"/>
                  </a:lnTo>
                  <a:lnTo>
                    <a:pt x="3162" y="2021"/>
                  </a:lnTo>
                  <a:close/>
                  <a:moveTo>
                    <a:pt x="2090" y="2860"/>
                  </a:moveTo>
                  <a:lnTo>
                    <a:pt x="1736" y="2860"/>
                  </a:lnTo>
                  <a:lnTo>
                    <a:pt x="1736" y="2691"/>
                  </a:lnTo>
                  <a:lnTo>
                    <a:pt x="2090" y="2691"/>
                  </a:lnTo>
                  <a:lnTo>
                    <a:pt x="2090" y="2860"/>
                  </a:lnTo>
                  <a:close/>
                  <a:moveTo>
                    <a:pt x="2090" y="2469"/>
                  </a:moveTo>
                  <a:lnTo>
                    <a:pt x="1736" y="2469"/>
                  </a:lnTo>
                  <a:lnTo>
                    <a:pt x="1736" y="2300"/>
                  </a:lnTo>
                  <a:lnTo>
                    <a:pt x="2090" y="2300"/>
                  </a:lnTo>
                  <a:lnTo>
                    <a:pt x="2090" y="2469"/>
                  </a:lnTo>
                  <a:close/>
                  <a:moveTo>
                    <a:pt x="2619" y="2860"/>
                  </a:moveTo>
                  <a:lnTo>
                    <a:pt x="2264" y="2860"/>
                  </a:lnTo>
                  <a:lnTo>
                    <a:pt x="2264" y="2691"/>
                  </a:lnTo>
                  <a:lnTo>
                    <a:pt x="2619" y="2691"/>
                  </a:lnTo>
                  <a:lnTo>
                    <a:pt x="2619" y="2860"/>
                  </a:lnTo>
                  <a:close/>
                  <a:moveTo>
                    <a:pt x="2619" y="2469"/>
                  </a:moveTo>
                  <a:lnTo>
                    <a:pt x="2264" y="2469"/>
                  </a:lnTo>
                  <a:lnTo>
                    <a:pt x="2264" y="2300"/>
                  </a:lnTo>
                  <a:lnTo>
                    <a:pt x="2619" y="2300"/>
                  </a:lnTo>
                  <a:lnTo>
                    <a:pt x="2619" y="2469"/>
                  </a:lnTo>
                  <a:close/>
                  <a:moveTo>
                    <a:pt x="3147" y="2860"/>
                  </a:moveTo>
                  <a:lnTo>
                    <a:pt x="2792" y="2860"/>
                  </a:lnTo>
                  <a:lnTo>
                    <a:pt x="2792" y="2691"/>
                  </a:lnTo>
                  <a:lnTo>
                    <a:pt x="3147" y="2691"/>
                  </a:lnTo>
                  <a:lnTo>
                    <a:pt x="3147" y="2860"/>
                  </a:lnTo>
                  <a:close/>
                  <a:moveTo>
                    <a:pt x="3147" y="2469"/>
                  </a:moveTo>
                  <a:lnTo>
                    <a:pt x="2792" y="2469"/>
                  </a:lnTo>
                  <a:lnTo>
                    <a:pt x="2792" y="2300"/>
                  </a:lnTo>
                  <a:lnTo>
                    <a:pt x="3147" y="2300"/>
                  </a:lnTo>
                  <a:lnTo>
                    <a:pt x="3147" y="246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Правая круглая скобка 188">
            <a:extLst>
              <a:ext uri="{FF2B5EF4-FFF2-40B4-BE49-F238E27FC236}">
                <a16:creationId xmlns:a16="http://schemas.microsoft.com/office/drawing/2014/main" id="{3008359E-49A7-4CBE-A935-F327BDC8C83C}"/>
              </a:ext>
            </a:extLst>
          </p:cNvPr>
          <p:cNvSpPr/>
          <p:nvPr/>
        </p:nvSpPr>
        <p:spPr>
          <a:xfrm rot="5400000">
            <a:off x="4552589" y="-1230123"/>
            <a:ext cx="135488" cy="5813068"/>
          </a:xfrm>
          <a:prstGeom prst="rightBracket">
            <a:avLst>
              <a:gd name="adj" fmla="val 0"/>
            </a:avLst>
          </a:prstGeom>
          <a:solidFill>
            <a:schemeClr val="tx2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marL="108000" indent="-108000" algn="ctr" fontAlgn="base">
              <a:spcBef>
                <a:spcPct val="0"/>
              </a:spcBef>
              <a:spcAft>
                <a:spcPts val="136"/>
              </a:spcAft>
            </a:pPr>
            <a:endParaRPr lang="ru-RU" sz="1100" kern="0">
              <a:solidFill>
                <a:srgbClr val="003274"/>
              </a:solidFill>
              <a:latin typeface="Arial"/>
              <a:ea typeface="Verdana" panose="020B0604030504040204" pitchFamily="34" charset="0"/>
              <a:cs typeface="Arial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1B402F4D-DBAF-48D1-9394-7FAB3FBB4E59}"/>
              </a:ext>
            </a:extLst>
          </p:cNvPr>
          <p:cNvSpPr/>
          <p:nvPr/>
        </p:nvSpPr>
        <p:spPr>
          <a:xfrm>
            <a:off x="1939139" y="1205235"/>
            <a:ext cx="5342191" cy="47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marR="0" lvl="0" indent="-108000" algn="ctr" defTabSz="914400" eaLnBrk="1" fontAlgn="base" latinLnBrk="0" hangingPunct="1">
              <a:lnSpc>
                <a:spcPct val="100000"/>
              </a:lnSpc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Arial" panose="020B0604020202020204" pitchFamily="34" charset="0"/>
              </a:rPr>
              <a:t>ФЕДЕРАЛЬНЫЙ ПРОЕКТ</a:t>
            </a:r>
          </a:p>
          <a:p>
            <a:pPr marL="108000" marR="0" lvl="0" indent="-108000" algn="ctr" defTabSz="914400" eaLnBrk="1" fontAlgn="base" latinLnBrk="0" hangingPunct="1">
              <a:lnSpc>
                <a:spcPct val="96000"/>
              </a:lnSpc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Arial" panose="020B0604020202020204" pitchFamily="34" charset="0"/>
              </a:rPr>
              <a:t>«Инфраструктура </a:t>
            </a:r>
            <a:r>
              <a:rPr lang="ru-RU" sz="1200" kern="0" dirty="0">
                <a:solidFill>
                  <a:schemeClr val="accent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для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Verdana" panose="020B0604030504040204" pitchFamily="34" charset="0"/>
                <a:cs typeface="Arial" panose="020B0604020202020204" pitchFamily="34" charset="0"/>
              </a:rPr>
              <a:t> обращения с отходами I-II классов опасности»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52" y="2700495"/>
            <a:ext cx="198812" cy="1989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6543" y="3650962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sz="900" dirty="0">
                <a:solidFill>
                  <a:srgbClr val="333333"/>
                </a:solidFill>
                <a:ea typeface="Arial"/>
                <a:cs typeface="Arial"/>
                <a:sym typeface="Arial"/>
              </a:rPr>
              <a:t>№ 225-ФЗ </a:t>
            </a:r>
            <a:endParaRPr lang="en-US" sz="900" dirty="0">
              <a:solidFill>
                <a:srgbClr val="333333"/>
              </a:solidFill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ru-RU" sz="900" dirty="0">
                <a:solidFill>
                  <a:srgbClr val="333333"/>
                </a:solidFill>
                <a:ea typeface="Arial"/>
                <a:cs typeface="Arial"/>
                <a:sym typeface="Arial"/>
              </a:rPr>
              <a:t>от 26.07.2019</a:t>
            </a:r>
            <a:endParaRPr lang="ru-RU" sz="900" kern="0" dirty="0">
              <a:solidFill>
                <a:srgbClr val="293D6D"/>
              </a:solidFill>
              <a:cs typeface="Arial"/>
              <a:sym typeface="Arial"/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9EBF8CB-6F39-4854-8A63-36CA4E115B2D}"/>
              </a:ext>
            </a:extLst>
          </p:cNvPr>
          <p:cNvGrpSpPr/>
          <p:nvPr/>
        </p:nvGrpSpPr>
        <p:grpSpPr>
          <a:xfrm>
            <a:off x="6309005" y="3935503"/>
            <a:ext cx="253588" cy="253586"/>
            <a:chOff x="5255082" y="4114565"/>
            <a:chExt cx="334676" cy="334676"/>
          </a:xfrm>
        </p:grpSpPr>
        <p:sp>
          <p:nvSpPr>
            <p:cNvPr id="73" name="Google Shape;116;p9">
              <a:extLst>
                <a:ext uri="{FF2B5EF4-FFF2-40B4-BE49-F238E27FC236}">
                  <a16:creationId xmlns:a16="http://schemas.microsoft.com/office/drawing/2014/main" id="{47AF3E8D-FF4B-4CB9-9E8C-04D02905A6C9}"/>
                </a:ext>
              </a:extLst>
            </p:cNvPr>
            <p:cNvSpPr/>
            <p:nvPr/>
          </p:nvSpPr>
          <p:spPr>
            <a:xfrm>
              <a:off x="5255082" y="4114565"/>
              <a:ext cx="334676" cy="334676"/>
            </a:xfrm>
            <a:prstGeom prst="ellipse">
              <a:avLst/>
            </a:prstGeom>
            <a:solidFill>
              <a:srgbClr val="003274"/>
            </a:solidFill>
            <a:ln w="19050" cap="flat" cmpd="sng">
              <a:solidFill>
                <a:srgbClr val="0032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7;p9">
              <a:extLst>
                <a:ext uri="{FF2B5EF4-FFF2-40B4-BE49-F238E27FC236}">
                  <a16:creationId xmlns:a16="http://schemas.microsoft.com/office/drawing/2014/main" id="{5DB0C23D-2622-4225-A31A-132A2FA8C302}"/>
                </a:ext>
              </a:extLst>
            </p:cNvPr>
            <p:cNvSpPr/>
            <p:nvPr/>
          </p:nvSpPr>
          <p:spPr>
            <a:xfrm>
              <a:off x="5341085" y="4192525"/>
              <a:ext cx="177406" cy="174130"/>
            </a:xfrm>
            <a:custGeom>
              <a:avLst/>
              <a:gdLst/>
              <a:ahLst/>
              <a:cxnLst/>
              <a:rect l="l" t="t" r="r" b="b"/>
              <a:pathLst>
                <a:path w="3305" h="3244" extrusionOk="0">
                  <a:moveTo>
                    <a:pt x="3162" y="2021"/>
                  </a:moveTo>
                  <a:lnTo>
                    <a:pt x="3147" y="1479"/>
                  </a:lnTo>
                  <a:lnTo>
                    <a:pt x="2173" y="1479"/>
                  </a:lnTo>
                  <a:lnTo>
                    <a:pt x="1872" y="1805"/>
                  </a:lnTo>
                  <a:lnTo>
                    <a:pt x="1854" y="1985"/>
                  </a:lnTo>
                  <a:lnTo>
                    <a:pt x="1734" y="1985"/>
                  </a:lnTo>
                  <a:lnTo>
                    <a:pt x="1691" y="935"/>
                  </a:lnTo>
                  <a:lnTo>
                    <a:pt x="1770" y="935"/>
                  </a:lnTo>
                  <a:lnTo>
                    <a:pt x="1770" y="830"/>
                  </a:lnTo>
                  <a:lnTo>
                    <a:pt x="1687" y="830"/>
                  </a:lnTo>
                  <a:lnTo>
                    <a:pt x="1653" y="0"/>
                  </a:lnTo>
                  <a:lnTo>
                    <a:pt x="1381" y="0"/>
                  </a:lnTo>
                  <a:lnTo>
                    <a:pt x="1378" y="830"/>
                  </a:lnTo>
                  <a:lnTo>
                    <a:pt x="1317" y="830"/>
                  </a:lnTo>
                  <a:lnTo>
                    <a:pt x="1317" y="935"/>
                  </a:lnTo>
                  <a:lnTo>
                    <a:pt x="1378" y="935"/>
                  </a:lnTo>
                  <a:lnTo>
                    <a:pt x="1374" y="1985"/>
                  </a:lnTo>
                  <a:lnTo>
                    <a:pt x="1117" y="1983"/>
                  </a:lnTo>
                  <a:lnTo>
                    <a:pt x="1090" y="935"/>
                  </a:lnTo>
                  <a:lnTo>
                    <a:pt x="1147" y="935"/>
                  </a:lnTo>
                  <a:lnTo>
                    <a:pt x="1147" y="830"/>
                  </a:lnTo>
                  <a:lnTo>
                    <a:pt x="1087" y="830"/>
                  </a:lnTo>
                  <a:lnTo>
                    <a:pt x="1064" y="0"/>
                  </a:lnTo>
                  <a:lnTo>
                    <a:pt x="793" y="0"/>
                  </a:lnTo>
                  <a:lnTo>
                    <a:pt x="761" y="830"/>
                  </a:lnTo>
                  <a:lnTo>
                    <a:pt x="695" y="830"/>
                  </a:lnTo>
                  <a:lnTo>
                    <a:pt x="695" y="935"/>
                  </a:lnTo>
                  <a:lnTo>
                    <a:pt x="758" y="935"/>
                  </a:lnTo>
                  <a:lnTo>
                    <a:pt x="717" y="1985"/>
                  </a:lnTo>
                  <a:lnTo>
                    <a:pt x="521" y="1983"/>
                  </a:lnTo>
                  <a:lnTo>
                    <a:pt x="505" y="935"/>
                  </a:lnTo>
                  <a:lnTo>
                    <a:pt x="566" y="935"/>
                  </a:lnTo>
                  <a:lnTo>
                    <a:pt x="566" y="830"/>
                  </a:lnTo>
                  <a:lnTo>
                    <a:pt x="504" y="830"/>
                  </a:lnTo>
                  <a:lnTo>
                    <a:pt x="491" y="0"/>
                  </a:lnTo>
                  <a:lnTo>
                    <a:pt x="234" y="0"/>
                  </a:lnTo>
                  <a:lnTo>
                    <a:pt x="203" y="830"/>
                  </a:lnTo>
                  <a:lnTo>
                    <a:pt x="114" y="830"/>
                  </a:lnTo>
                  <a:lnTo>
                    <a:pt x="114" y="935"/>
                  </a:lnTo>
                  <a:lnTo>
                    <a:pt x="199" y="935"/>
                  </a:lnTo>
                  <a:lnTo>
                    <a:pt x="159" y="1985"/>
                  </a:lnTo>
                  <a:lnTo>
                    <a:pt x="0" y="1983"/>
                  </a:lnTo>
                  <a:lnTo>
                    <a:pt x="0" y="3244"/>
                  </a:lnTo>
                  <a:lnTo>
                    <a:pt x="3305" y="3244"/>
                  </a:lnTo>
                  <a:lnTo>
                    <a:pt x="3305" y="2021"/>
                  </a:lnTo>
                  <a:lnTo>
                    <a:pt x="3162" y="2021"/>
                  </a:lnTo>
                  <a:close/>
                  <a:moveTo>
                    <a:pt x="2090" y="2860"/>
                  </a:moveTo>
                  <a:lnTo>
                    <a:pt x="1736" y="2860"/>
                  </a:lnTo>
                  <a:lnTo>
                    <a:pt x="1736" y="2691"/>
                  </a:lnTo>
                  <a:lnTo>
                    <a:pt x="2090" y="2691"/>
                  </a:lnTo>
                  <a:lnTo>
                    <a:pt x="2090" y="2860"/>
                  </a:lnTo>
                  <a:close/>
                  <a:moveTo>
                    <a:pt x="2090" y="2469"/>
                  </a:moveTo>
                  <a:lnTo>
                    <a:pt x="1736" y="2469"/>
                  </a:lnTo>
                  <a:lnTo>
                    <a:pt x="1736" y="2300"/>
                  </a:lnTo>
                  <a:lnTo>
                    <a:pt x="2090" y="2300"/>
                  </a:lnTo>
                  <a:lnTo>
                    <a:pt x="2090" y="2469"/>
                  </a:lnTo>
                  <a:close/>
                  <a:moveTo>
                    <a:pt x="2619" y="2860"/>
                  </a:moveTo>
                  <a:lnTo>
                    <a:pt x="2264" y="2860"/>
                  </a:lnTo>
                  <a:lnTo>
                    <a:pt x="2264" y="2691"/>
                  </a:lnTo>
                  <a:lnTo>
                    <a:pt x="2619" y="2691"/>
                  </a:lnTo>
                  <a:lnTo>
                    <a:pt x="2619" y="2860"/>
                  </a:lnTo>
                  <a:close/>
                  <a:moveTo>
                    <a:pt x="2619" y="2469"/>
                  </a:moveTo>
                  <a:lnTo>
                    <a:pt x="2264" y="2469"/>
                  </a:lnTo>
                  <a:lnTo>
                    <a:pt x="2264" y="2300"/>
                  </a:lnTo>
                  <a:lnTo>
                    <a:pt x="2619" y="2300"/>
                  </a:lnTo>
                  <a:lnTo>
                    <a:pt x="2619" y="2469"/>
                  </a:lnTo>
                  <a:close/>
                  <a:moveTo>
                    <a:pt x="3147" y="2860"/>
                  </a:moveTo>
                  <a:lnTo>
                    <a:pt x="2792" y="2860"/>
                  </a:lnTo>
                  <a:lnTo>
                    <a:pt x="2792" y="2691"/>
                  </a:lnTo>
                  <a:lnTo>
                    <a:pt x="3147" y="2691"/>
                  </a:lnTo>
                  <a:lnTo>
                    <a:pt x="3147" y="2860"/>
                  </a:lnTo>
                  <a:close/>
                  <a:moveTo>
                    <a:pt x="3147" y="2469"/>
                  </a:moveTo>
                  <a:lnTo>
                    <a:pt x="2792" y="2469"/>
                  </a:lnTo>
                  <a:lnTo>
                    <a:pt x="2792" y="2300"/>
                  </a:lnTo>
                  <a:lnTo>
                    <a:pt x="3147" y="2300"/>
                  </a:lnTo>
                  <a:lnTo>
                    <a:pt x="3147" y="246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19EBF8CB-6F39-4854-8A63-36CA4E115B2D}"/>
              </a:ext>
            </a:extLst>
          </p:cNvPr>
          <p:cNvGrpSpPr/>
          <p:nvPr/>
        </p:nvGrpSpPr>
        <p:grpSpPr>
          <a:xfrm>
            <a:off x="6397641" y="3219561"/>
            <a:ext cx="253588" cy="253586"/>
            <a:chOff x="5255082" y="4114565"/>
            <a:chExt cx="334676" cy="334676"/>
          </a:xfrm>
        </p:grpSpPr>
        <p:sp>
          <p:nvSpPr>
            <p:cNvPr id="76" name="Google Shape;116;p9">
              <a:extLst>
                <a:ext uri="{FF2B5EF4-FFF2-40B4-BE49-F238E27FC236}">
                  <a16:creationId xmlns:a16="http://schemas.microsoft.com/office/drawing/2014/main" id="{47AF3E8D-FF4B-4CB9-9E8C-04D02905A6C9}"/>
                </a:ext>
              </a:extLst>
            </p:cNvPr>
            <p:cNvSpPr/>
            <p:nvPr/>
          </p:nvSpPr>
          <p:spPr>
            <a:xfrm>
              <a:off x="5255082" y="4114565"/>
              <a:ext cx="334676" cy="334676"/>
            </a:xfrm>
            <a:prstGeom prst="ellipse">
              <a:avLst/>
            </a:prstGeom>
            <a:solidFill>
              <a:srgbClr val="003274"/>
            </a:solidFill>
            <a:ln w="19050" cap="flat" cmpd="sng">
              <a:solidFill>
                <a:srgbClr val="0032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7;p9">
              <a:extLst>
                <a:ext uri="{FF2B5EF4-FFF2-40B4-BE49-F238E27FC236}">
                  <a16:creationId xmlns:a16="http://schemas.microsoft.com/office/drawing/2014/main" id="{5DB0C23D-2622-4225-A31A-132A2FA8C302}"/>
                </a:ext>
              </a:extLst>
            </p:cNvPr>
            <p:cNvSpPr/>
            <p:nvPr/>
          </p:nvSpPr>
          <p:spPr>
            <a:xfrm>
              <a:off x="5341085" y="4192525"/>
              <a:ext cx="177406" cy="174130"/>
            </a:xfrm>
            <a:custGeom>
              <a:avLst/>
              <a:gdLst/>
              <a:ahLst/>
              <a:cxnLst/>
              <a:rect l="l" t="t" r="r" b="b"/>
              <a:pathLst>
                <a:path w="3305" h="3244" extrusionOk="0">
                  <a:moveTo>
                    <a:pt x="3162" y="2021"/>
                  </a:moveTo>
                  <a:lnTo>
                    <a:pt x="3147" y="1479"/>
                  </a:lnTo>
                  <a:lnTo>
                    <a:pt x="2173" y="1479"/>
                  </a:lnTo>
                  <a:lnTo>
                    <a:pt x="1872" y="1805"/>
                  </a:lnTo>
                  <a:lnTo>
                    <a:pt x="1854" y="1985"/>
                  </a:lnTo>
                  <a:lnTo>
                    <a:pt x="1734" y="1985"/>
                  </a:lnTo>
                  <a:lnTo>
                    <a:pt x="1691" y="935"/>
                  </a:lnTo>
                  <a:lnTo>
                    <a:pt x="1770" y="935"/>
                  </a:lnTo>
                  <a:lnTo>
                    <a:pt x="1770" y="830"/>
                  </a:lnTo>
                  <a:lnTo>
                    <a:pt x="1687" y="830"/>
                  </a:lnTo>
                  <a:lnTo>
                    <a:pt x="1653" y="0"/>
                  </a:lnTo>
                  <a:lnTo>
                    <a:pt x="1381" y="0"/>
                  </a:lnTo>
                  <a:lnTo>
                    <a:pt x="1378" y="830"/>
                  </a:lnTo>
                  <a:lnTo>
                    <a:pt x="1317" y="830"/>
                  </a:lnTo>
                  <a:lnTo>
                    <a:pt x="1317" y="935"/>
                  </a:lnTo>
                  <a:lnTo>
                    <a:pt x="1378" y="935"/>
                  </a:lnTo>
                  <a:lnTo>
                    <a:pt x="1374" y="1985"/>
                  </a:lnTo>
                  <a:lnTo>
                    <a:pt x="1117" y="1983"/>
                  </a:lnTo>
                  <a:lnTo>
                    <a:pt x="1090" y="935"/>
                  </a:lnTo>
                  <a:lnTo>
                    <a:pt x="1147" y="935"/>
                  </a:lnTo>
                  <a:lnTo>
                    <a:pt x="1147" y="830"/>
                  </a:lnTo>
                  <a:lnTo>
                    <a:pt x="1087" y="830"/>
                  </a:lnTo>
                  <a:lnTo>
                    <a:pt x="1064" y="0"/>
                  </a:lnTo>
                  <a:lnTo>
                    <a:pt x="793" y="0"/>
                  </a:lnTo>
                  <a:lnTo>
                    <a:pt x="761" y="830"/>
                  </a:lnTo>
                  <a:lnTo>
                    <a:pt x="695" y="830"/>
                  </a:lnTo>
                  <a:lnTo>
                    <a:pt x="695" y="935"/>
                  </a:lnTo>
                  <a:lnTo>
                    <a:pt x="758" y="935"/>
                  </a:lnTo>
                  <a:lnTo>
                    <a:pt x="717" y="1985"/>
                  </a:lnTo>
                  <a:lnTo>
                    <a:pt x="521" y="1983"/>
                  </a:lnTo>
                  <a:lnTo>
                    <a:pt x="505" y="935"/>
                  </a:lnTo>
                  <a:lnTo>
                    <a:pt x="566" y="935"/>
                  </a:lnTo>
                  <a:lnTo>
                    <a:pt x="566" y="830"/>
                  </a:lnTo>
                  <a:lnTo>
                    <a:pt x="504" y="830"/>
                  </a:lnTo>
                  <a:lnTo>
                    <a:pt x="491" y="0"/>
                  </a:lnTo>
                  <a:lnTo>
                    <a:pt x="234" y="0"/>
                  </a:lnTo>
                  <a:lnTo>
                    <a:pt x="203" y="830"/>
                  </a:lnTo>
                  <a:lnTo>
                    <a:pt x="114" y="830"/>
                  </a:lnTo>
                  <a:lnTo>
                    <a:pt x="114" y="935"/>
                  </a:lnTo>
                  <a:lnTo>
                    <a:pt x="199" y="935"/>
                  </a:lnTo>
                  <a:lnTo>
                    <a:pt x="159" y="1985"/>
                  </a:lnTo>
                  <a:lnTo>
                    <a:pt x="0" y="1983"/>
                  </a:lnTo>
                  <a:lnTo>
                    <a:pt x="0" y="3244"/>
                  </a:lnTo>
                  <a:lnTo>
                    <a:pt x="3305" y="3244"/>
                  </a:lnTo>
                  <a:lnTo>
                    <a:pt x="3305" y="2021"/>
                  </a:lnTo>
                  <a:lnTo>
                    <a:pt x="3162" y="2021"/>
                  </a:lnTo>
                  <a:close/>
                  <a:moveTo>
                    <a:pt x="2090" y="2860"/>
                  </a:moveTo>
                  <a:lnTo>
                    <a:pt x="1736" y="2860"/>
                  </a:lnTo>
                  <a:lnTo>
                    <a:pt x="1736" y="2691"/>
                  </a:lnTo>
                  <a:lnTo>
                    <a:pt x="2090" y="2691"/>
                  </a:lnTo>
                  <a:lnTo>
                    <a:pt x="2090" y="2860"/>
                  </a:lnTo>
                  <a:close/>
                  <a:moveTo>
                    <a:pt x="2090" y="2469"/>
                  </a:moveTo>
                  <a:lnTo>
                    <a:pt x="1736" y="2469"/>
                  </a:lnTo>
                  <a:lnTo>
                    <a:pt x="1736" y="2300"/>
                  </a:lnTo>
                  <a:lnTo>
                    <a:pt x="2090" y="2300"/>
                  </a:lnTo>
                  <a:lnTo>
                    <a:pt x="2090" y="2469"/>
                  </a:lnTo>
                  <a:close/>
                  <a:moveTo>
                    <a:pt x="2619" y="2860"/>
                  </a:moveTo>
                  <a:lnTo>
                    <a:pt x="2264" y="2860"/>
                  </a:lnTo>
                  <a:lnTo>
                    <a:pt x="2264" y="2691"/>
                  </a:lnTo>
                  <a:lnTo>
                    <a:pt x="2619" y="2691"/>
                  </a:lnTo>
                  <a:lnTo>
                    <a:pt x="2619" y="2860"/>
                  </a:lnTo>
                  <a:close/>
                  <a:moveTo>
                    <a:pt x="2619" y="2469"/>
                  </a:moveTo>
                  <a:lnTo>
                    <a:pt x="2264" y="2469"/>
                  </a:lnTo>
                  <a:lnTo>
                    <a:pt x="2264" y="2300"/>
                  </a:lnTo>
                  <a:lnTo>
                    <a:pt x="2619" y="2300"/>
                  </a:lnTo>
                  <a:lnTo>
                    <a:pt x="2619" y="2469"/>
                  </a:lnTo>
                  <a:close/>
                  <a:moveTo>
                    <a:pt x="3147" y="2860"/>
                  </a:moveTo>
                  <a:lnTo>
                    <a:pt x="2792" y="2860"/>
                  </a:lnTo>
                  <a:lnTo>
                    <a:pt x="2792" y="2691"/>
                  </a:lnTo>
                  <a:lnTo>
                    <a:pt x="3147" y="2691"/>
                  </a:lnTo>
                  <a:lnTo>
                    <a:pt x="3147" y="2860"/>
                  </a:lnTo>
                  <a:close/>
                  <a:moveTo>
                    <a:pt x="3147" y="2469"/>
                  </a:moveTo>
                  <a:lnTo>
                    <a:pt x="2792" y="2469"/>
                  </a:lnTo>
                  <a:lnTo>
                    <a:pt x="2792" y="2300"/>
                  </a:lnTo>
                  <a:lnTo>
                    <a:pt x="3147" y="2300"/>
                  </a:lnTo>
                  <a:lnTo>
                    <a:pt x="3147" y="246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729299" y="3981199"/>
            <a:ext cx="22931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100" kern="0" dirty="0">
                <a:solidFill>
                  <a:srgbClr val="003274"/>
                </a:solidFill>
                <a:ea typeface="Arial"/>
                <a:cs typeface="Arial"/>
                <a:sym typeface="Arial"/>
              </a:rPr>
              <a:t>«ВОСТОК» </a:t>
            </a:r>
            <a:r>
              <a:rPr lang="ru-RU" sz="1100" kern="0" dirty="0">
                <a:solidFill>
                  <a:srgbClr val="414142"/>
                </a:solidFill>
                <a:ea typeface="Arial"/>
                <a:cs typeface="Arial"/>
                <a:sym typeface="Arial"/>
              </a:rPr>
              <a:t>Иркутская область</a:t>
            </a:r>
            <a:endParaRPr lang="ru-RU" sz="1100" kern="0" dirty="0">
              <a:solidFill>
                <a:srgbClr val="414142"/>
              </a:solidFill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2593" y="4240133"/>
            <a:ext cx="21899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100" kern="0" dirty="0">
                <a:solidFill>
                  <a:srgbClr val="003274"/>
                </a:solidFill>
                <a:ea typeface="Arial"/>
                <a:cs typeface="Arial"/>
                <a:sym typeface="Arial"/>
              </a:rPr>
              <a:t>«ЗАПАДНАЯ СИБИРЬ»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100" kern="0" dirty="0">
                <a:solidFill>
                  <a:srgbClr val="414142"/>
                </a:solidFill>
                <a:ea typeface="Arial"/>
                <a:cs typeface="Arial"/>
                <a:sym typeface="Arial"/>
              </a:rPr>
              <a:t>Томская область</a:t>
            </a:r>
            <a:endParaRPr lang="ru-RU" sz="1100" kern="0" dirty="0">
              <a:solidFill>
                <a:srgbClr val="414142"/>
              </a:solidFill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7760" y="4545238"/>
            <a:ext cx="2265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100" kern="0" dirty="0">
                <a:solidFill>
                  <a:srgbClr val="003274"/>
                </a:solidFill>
                <a:ea typeface="Arial"/>
                <a:cs typeface="Arial"/>
                <a:sym typeface="Arial"/>
              </a:rPr>
              <a:t>«ЦЕНТР»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1100" kern="0" dirty="0">
                <a:solidFill>
                  <a:srgbClr val="414142"/>
                </a:solidFill>
                <a:ea typeface="Arial"/>
                <a:cs typeface="Arial"/>
                <a:sym typeface="Arial"/>
              </a:rPr>
              <a:t>Нижегородская область</a:t>
            </a:r>
            <a:endParaRPr lang="ru-RU" sz="1100" kern="0" dirty="0">
              <a:solidFill>
                <a:srgbClr val="414142"/>
              </a:solidFill>
              <a:cs typeface="Arial"/>
              <a:sym typeface="Arial"/>
            </a:endParaRP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19EBF8CB-6F39-4854-8A63-36CA4E115B2D}"/>
              </a:ext>
            </a:extLst>
          </p:cNvPr>
          <p:cNvGrpSpPr/>
          <p:nvPr/>
        </p:nvGrpSpPr>
        <p:grpSpPr>
          <a:xfrm>
            <a:off x="5768827" y="4388769"/>
            <a:ext cx="253588" cy="253586"/>
            <a:chOff x="5255082" y="4114565"/>
            <a:chExt cx="334676" cy="334676"/>
          </a:xfrm>
        </p:grpSpPr>
        <p:sp>
          <p:nvSpPr>
            <p:cNvPr id="79" name="Google Shape;116;p9">
              <a:extLst>
                <a:ext uri="{FF2B5EF4-FFF2-40B4-BE49-F238E27FC236}">
                  <a16:creationId xmlns:a16="http://schemas.microsoft.com/office/drawing/2014/main" id="{47AF3E8D-FF4B-4CB9-9E8C-04D02905A6C9}"/>
                </a:ext>
              </a:extLst>
            </p:cNvPr>
            <p:cNvSpPr/>
            <p:nvPr/>
          </p:nvSpPr>
          <p:spPr>
            <a:xfrm>
              <a:off x="5255082" y="4114565"/>
              <a:ext cx="334676" cy="334676"/>
            </a:xfrm>
            <a:prstGeom prst="ellipse">
              <a:avLst/>
            </a:prstGeom>
            <a:solidFill>
              <a:srgbClr val="003274"/>
            </a:solidFill>
            <a:ln w="19050" cap="flat" cmpd="sng">
              <a:solidFill>
                <a:srgbClr val="00327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7;p9">
              <a:extLst>
                <a:ext uri="{FF2B5EF4-FFF2-40B4-BE49-F238E27FC236}">
                  <a16:creationId xmlns:a16="http://schemas.microsoft.com/office/drawing/2014/main" id="{5DB0C23D-2622-4225-A31A-132A2FA8C302}"/>
                </a:ext>
              </a:extLst>
            </p:cNvPr>
            <p:cNvSpPr/>
            <p:nvPr/>
          </p:nvSpPr>
          <p:spPr>
            <a:xfrm>
              <a:off x="5341085" y="4192525"/>
              <a:ext cx="177406" cy="174130"/>
            </a:xfrm>
            <a:custGeom>
              <a:avLst/>
              <a:gdLst/>
              <a:ahLst/>
              <a:cxnLst/>
              <a:rect l="l" t="t" r="r" b="b"/>
              <a:pathLst>
                <a:path w="3305" h="3244" extrusionOk="0">
                  <a:moveTo>
                    <a:pt x="3162" y="2021"/>
                  </a:moveTo>
                  <a:lnTo>
                    <a:pt x="3147" y="1479"/>
                  </a:lnTo>
                  <a:lnTo>
                    <a:pt x="2173" y="1479"/>
                  </a:lnTo>
                  <a:lnTo>
                    <a:pt x="1872" y="1805"/>
                  </a:lnTo>
                  <a:lnTo>
                    <a:pt x="1854" y="1985"/>
                  </a:lnTo>
                  <a:lnTo>
                    <a:pt x="1734" y="1985"/>
                  </a:lnTo>
                  <a:lnTo>
                    <a:pt x="1691" y="935"/>
                  </a:lnTo>
                  <a:lnTo>
                    <a:pt x="1770" y="935"/>
                  </a:lnTo>
                  <a:lnTo>
                    <a:pt x="1770" y="830"/>
                  </a:lnTo>
                  <a:lnTo>
                    <a:pt x="1687" y="830"/>
                  </a:lnTo>
                  <a:lnTo>
                    <a:pt x="1653" y="0"/>
                  </a:lnTo>
                  <a:lnTo>
                    <a:pt x="1381" y="0"/>
                  </a:lnTo>
                  <a:lnTo>
                    <a:pt x="1378" y="830"/>
                  </a:lnTo>
                  <a:lnTo>
                    <a:pt x="1317" y="830"/>
                  </a:lnTo>
                  <a:lnTo>
                    <a:pt x="1317" y="935"/>
                  </a:lnTo>
                  <a:lnTo>
                    <a:pt x="1378" y="935"/>
                  </a:lnTo>
                  <a:lnTo>
                    <a:pt x="1374" y="1985"/>
                  </a:lnTo>
                  <a:lnTo>
                    <a:pt x="1117" y="1983"/>
                  </a:lnTo>
                  <a:lnTo>
                    <a:pt x="1090" y="935"/>
                  </a:lnTo>
                  <a:lnTo>
                    <a:pt x="1147" y="935"/>
                  </a:lnTo>
                  <a:lnTo>
                    <a:pt x="1147" y="830"/>
                  </a:lnTo>
                  <a:lnTo>
                    <a:pt x="1087" y="830"/>
                  </a:lnTo>
                  <a:lnTo>
                    <a:pt x="1064" y="0"/>
                  </a:lnTo>
                  <a:lnTo>
                    <a:pt x="793" y="0"/>
                  </a:lnTo>
                  <a:lnTo>
                    <a:pt x="761" y="830"/>
                  </a:lnTo>
                  <a:lnTo>
                    <a:pt x="695" y="830"/>
                  </a:lnTo>
                  <a:lnTo>
                    <a:pt x="695" y="935"/>
                  </a:lnTo>
                  <a:lnTo>
                    <a:pt x="758" y="935"/>
                  </a:lnTo>
                  <a:lnTo>
                    <a:pt x="717" y="1985"/>
                  </a:lnTo>
                  <a:lnTo>
                    <a:pt x="521" y="1983"/>
                  </a:lnTo>
                  <a:lnTo>
                    <a:pt x="505" y="935"/>
                  </a:lnTo>
                  <a:lnTo>
                    <a:pt x="566" y="935"/>
                  </a:lnTo>
                  <a:lnTo>
                    <a:pt x="566" y="830"/>
                  </a:lnTo>
                  <a:lnTo>
                    <a:pt x="504" y="830"/>
                  </a:lnTo>
                  <a:lnTo>
                    <a:pt x="491" y="0"/>
                  </a:lnTo>
                  <a:lnTo>
                    <a:pt x="234" y="0"/>
                  </a:lnTo>
                  <a:lnTo>
                    <a:pt x="203" y="830"/>
                  </a:lnTo>
                  <a:lnTo>
                    <a:pt x="114" y="830"/>
                  </a:lnTo>
                  <a:lnTo>
                    <a:pt x="114" y="935"/>
                  </a:lnTo>
                  <a:lnTo>
                    <a:pt x="199" y="935"/>
                  </a:lnTo>
                  <a:lnTo>
                    <a:pt x="159" y="1985"/>
                  </a:lnTo>
                  <a:lnTo>
                    <a:pt x="0" y="1983"/>
                  </a:lnTo>
                  <a:lnTo>
                    <a:pt x="0" y="3244"/>
                  </a:lnTo>
                  <a:lnTo>
                    <a:pt x="3305" y="3244"/>
                  </a:lnTo>
                  <a:lnTo>
                    <a:pt x="3305" y="2021"/>
                  </a:lnTo>
                  <a:lnTo>
                    <a:pt x="3162" y="2021"/>
                  </a:lnTo>
                  <a:close/>
                  <a:moveTo>
                    <a:pt x="2090" y="2860"/>
                  </a:moveTo>
                  <a:lnTo>
                    <a:pt x="1736" y="2860"/>
                  </a:lnTo>
                  <a:lnTo>
                    <a:pt x="1736" y="2691"/>
                  </a:lnTo>
                  <a:lnTo>
                    <a:pt x="2090" y="2691"/>
                  </a:lnTo>
                  <a:lnTo>
                    <a:pt x="2090" y="2860"/>
                  </a:lnTo>
                  <a:close/>
                  <a:moveTo>
                    <a:pt x="2090" y="2469"/>
                  </a:moveTo>
                  <a:lnTo>
                    <a:pt x="1736" y="2469"/>
                  </a:lnTo>
                  <a:lnTo>
                    <a:pt x="1736" y="2300"/>
                  </a:lnTo>
                  <a:lnTo>
                    <a:pt x="2090" y="2300"/>
                  </a:lnTo>
                  <a:lnTo>
                    <a:pt x="2090" y="2469"/>
                  </a:lnTo>
                  <a:close/>
                  <a:moveTo>
                    <a:pt x="2619" y="2860"/>
                  </a:moveTo>
                  <a:lnTo>
                    <a:pt x="2264" y="2860"/>
                  </a:lnTo>
                  <a:lnTo>
                    <a:pt x="2264" y="2691"/>
                  </a:lnTo>
                  <a:lnTo>
                    <a:pt x="2619" y="2691"/>
                  </a:lnTo>
                  <a:lnTo>
                    <a:pt x="2619" y="2860"/>
                  </a:lnTo>
                  <a:close/>
                  <a:moveTo>
                    <a:pt x="2619" y="2469"/>
                  </a:moveTo>
                  <a:lnTo>
                    <a:pt x="2264" y="2469"/>
                  </a:lnTo>
                  <a:lnTo>
                    <a:pt x="2264" y="2300"/>
                  </a:lnTo>
                  <a:lnTo>
                    <a:pt x="2619" y="2300"/>
                  </a:lnTo>
                  <a:lnTo>
                    <a:pt x="2619" y="2469"/>
                  </a:lnTo>
                  <a:close/>
                  <a:moveTo>
                    <a:pt x="3147" y="2860"/>
                  </a:moveTo>
                  <a:lnTo>
                    <a:pt x="2792" y="2860"/>
                  </a:lnTo>
                  <a:lnTo>
                    <a:pt x="2792" y="2691"/>
                  </a:lnTo>
                  <a:lnTo>
                    <a:pt x="3147" y="2691"/>
                  </a:lnTo>
                  <a:lnTo>
                    <a:pt x="3147" y="2860"/>
                  </a:lnTo>
                  <a:close/>
                  <a:moveTo>
                    <a:pt x="3147" y="2469"/>
                  </a:moveTo>
                  <a:lnTo>
                    <a:pt x="2792" y="2469"/>
                  </a:lnTo>
                  <a:lnTo>
                    <a:pt x="2792" y="2300"/>
                  </a:lnTo>
                  <a:lnTo>
                    <a:pt x="3147" y="2300"/>
                  </a:lnTo>
                  <a:lnTo>
                    <a:pt x="3147" y="246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79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39A94F-2093-40C2-8D52-F2AC7E81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Федеральный оператор по обращению </a:t>
            </a:r>
            <a:br>
              <a:rPr lang="ru-RU" dirty="0"/>
            </a:br>
            <a:r>
              <a:rPr lang="ru-RU" dirty="0"/>
              <a:t>с отходами I-II классов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2B78F47-3CD8-47DF-AD06-4BC91F562E11}"/>
              </a:ext>
            </a:extLst>
          </p:cNvPr>
          <p:cNvSpPr/>
          <p:nvPr/>
        </p:nvSpPr>
        <p:spPr>
          <a:xfrm>
            <a:off x="4142314" y="2509735"/>
            <a:ext cx="4520860" cy="237757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ru-RU" sz="1050" b="1" kern="0" dirty="0">
                <a:solidFill>
                  <a:schemeClr val="accent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(ст. 14.1 ФЗ от 24.06.1998 N 89-ФЗ)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EE08EFB-4CE6-4473-A104-5B4DB3AFD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6" y="1310919"/>
            <a:ext cx="1896042" cy="610312"/>
          </a:xfrm>
          <a:prstGeom prst="rect">
            <a:avLst/>
          </a:prstGeom>
        </p:spPr>
      </p:pic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2E8E6740-4496-4C9D-A84F-53718DCD460D}"/>
              </a:ext>
            </a:extLst>
          </p:cNvPr>
          <p:cNvCxnSpPr>
            <a:cxnSpLocks/>
          </p:cNvCxnSpPr>
          <p:nvPr/>
        </p:nvCxnSpPr>
        <p:spPr>
          <a:xfrm>
            <a:off x="3846142" y="2227385"/>
            <a:ext cx="0" cy="2613855"/>
          </a:xfrm>
          <a:prstGeom prst="line">
            <a:avLst/>
          </a:prstGeom>
          <a:ln w="9525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D82508D-4A42-4E43-AA80-22E009DAA618}"/>
              </a:ext>
            </a:extLst>
          </p:cNvPr>
          <p:cNvSpPr/>
          <p:nvPr/>
        </p:nvSpPr>
        <p:spPr>
          <a:xfrm>
            <a:off x="1072860" y="2683789"/>
            <a:ext cx="2386888" cy="204979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БЕЗОПАСНОСТЬ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 для окружающей среды и здоровья граждан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НАДЛЕЖАЩИЙ УЧЕТ И КОНТРОЛЬ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за обращением с отходами I и II классов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КОМФОРТНЫЕ УСЛОВИЯ ДЛЯ РАБОТЫ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всех участников рынка в рамках «одного окна»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4B8D995-5A3F-4313-9262-266FF8F2F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5071" y="3439640"/>
            <a:ext cx="238176" cy="333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26F60C-86D2-456E-915C-BBB3368DE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5072" y="2731788"/>
            <a:ext cx="238175" cy="2784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F1BBCC-3D7D-47EC-92D0-51AF155E6F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0800000" flipV="1">
            <a:off x="603706" y="4189556"/>
            <a:ext cx="280908" cy="316436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A998887-96B4-4F69-B6ED-66C451AA497F}"/>
              </a:ext>
            </a:extLst>
          </p:cNvPr>
          <p:cNvSpPr/>
          <p:nvPr/>
        </p:nvSpPr>
        <p:spPr>
          <a:xfrm>
            <a:off x="4610759" y="2771952"/>
            <a:ext cx="3950814" cy="217700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kern="0" dirty="0">
                <a:solidFill>
                  <a:schemeClr val="accent2"/>
                </a:solidFill>
                <a:latin typeface="Arial" panose="020B0604020202020204"/>
                <a:ea typeface="Arial"/>
                <a:cs typeface="Arial"/>
                <a:sym typeface="Arial"/>
              </a:rPr>
              <a:t>ОКАЗАНИЕ УСЛУГ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по сбору, транспортированию, обработке, утилизации, обезвреживанию и размещению отходов I и II классов самостоятельно или с привлечением операторов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</a:b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E1EFF9"/>
                </a:highlight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 1 марта 2022 года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ПРЕДСТАВЛЕНИЕ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 в уполномоченный орган предложений по установлению тарифов на обращение с отходами I и II классов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ОПЕРАТОР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 федеральной государственной информационной системы учета и контроля за обращением с отходами I и II классов (ФГИС ОПВК)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4C3EADF-D625-4FB5-9FFF-9F11EE914FAC}"/>
              </a:ext>
            </a:extLst>
          </p:cNvPr>
          <p:cNvGrpSpPr/>
          <p:nvPr/>
        </p:nvGrpSpPr>
        <p:grpSpPr>
          <a:xfrm>
            <a:off x="2987057" y="1290636"/>
            <a:ext cx="5639223" cy="703733"/>
            <a:chOff x="3124217" y="1360390"/>
            <a:chExt cx="5639223" cy="70373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BAE3B5E-CA40-44D3-810D-0DDD075D7C86}"/>
                </a:ext>
              </a:extLst>
            </p:cNvPr>
            <p:cNvSpPr/>
            <p:nvPr/>
          </p:nvSpPr>
          <p:spPr>
            <a:xfrm>
              <a:off x="3124217" y="1360390"/>
              <a:ext cx="5639223" cy="4616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ФЕДЕРАЛЬНЫЙ ОПЕРАТОР – </a:t>
              </a:r>
              <a:r>
                <a:rPr lang="pt-BR" sz="1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pt-BR" sz="1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ФГУП «Федеральный экологический оператор»    ФГУП «ФЭО» 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C8CBBC3-E9EF-4B9F-A6EB-234C33D51638}"/>
                </a:ext>
              </a:extLst>
            </p:cNvPr>
            <p:cNvSpPr/>
            <p:nvPr/>
          </p:nvSpPr>
          <p:spPr>
            <a:xfrm>
              <a:off x="3124218" y="1802513"/>
              <a:ext cx="5488582" cy="26161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ru-RU" sz="11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(определено распоряжением Правительства РФ от 14.11.2019 № 2684-р)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F8D3C1C-9F84-4E68-A5A0-198689846577}"/>
                </a:ext>
              </a:extLst>
            </p:cNvPr>
            <p:cNvCxnSpPr/>
            <p:nvPr/>
          </p:nvCxnSpPr>
          <p:spPr>
            <a:xfrm>
              <a:off x="7444740" y="1577340"/>
              <a:ext cx="0" cy="25146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oogle Shape;88;p9">
            <a:extLst>
              <a:ext uri="{FF2B5EF4-FFF2-40B4-BE49-F238E27FC236}">
                <a16:creationId xmlns:a16="http://schemas.microsoft.com/office/drawing/2014/main" id="{28872917-F108-473A-A27A-7616B6A77596}"/>
              </a:ext>
            </a:extLst>
          </p:cNvPr>
          <p:cNvGrpSpPr/>
          <p:nvPr/>
        </p:nvGrpSpPr>
        <p:grpSpPr>
          <a:xfrm>
            <a:off x="4153857" y="2830112"/>
            <a:ext cx="251809" cy="244488"/>
            <a:chOff x="1210" y="2"/>
            <a:chExt cx="3338" cy="3241"/>
          </a:xfrm>
          <a:solidFill>
            <a:schemeClr val="accent2"/>
          </a:solidFill>
        </p:grpSpPr>
        <p:sp>
          <p:nvSpPr>
            <p:cNvPr id="64" name="Google Shape;89;p9">
              <a:extLst>
                <a:ext uri="{FF2B5EF4-FFF2-40B4-BE49-F238E27FC236}">
                  <a16:creationId xmlns:a16="http://schemas.microsoft.com/office/drawing/2014/main" id="{CF839D31-189D-492E-AD35-272B6533240D}"/>
                </a:ext>
              </a:extLst>
            </p:cNvPr>
            <p:cNvSpPr/>
            <p:nvPr/>
          </p:nvSpPr>
          <p:spPr>
            <a:xfrm>
              <a:off x="1210" y="2"/>
              <a:ext cx="3338" cy="3241"/>
            </a:xfrm>
            <a:custGeom>
              <a:avLst/>
              <a:gdLst/>
              <a:ahLst/>
              <a:cxnLst/>
              <a:rect l="l" t="t" r="r" b="b"/>
              <a:pathLst>
                <a:path w="3338" h="3241" extrusionOk="0">
                  <a:moveTo>
                    <a:pt x="1669" y="0"/>
                  </a:moveTo>
                  <a:lnTo>
                    <a:pt x="0" y="667"/>
                  </a:lnTo>
                  <a:lnTo>
                    <a:pt x="0" y="3241"/>
                  </a:lnTo>
                  <a:lnTo>
                    <a:pt x="626" y="3241"/>
                  </a:lnTo>
                  <a:lnTo>
                    <a:pt x="626" y="1571"/>
                  </a:lnTo>
                  <a:lnTo>
                    <a:pt x="2712" y="1571"/>
                  </a:lnTo>
                  <a:lnTo>
                    <a:pt x="2712" y="3241"/>
                  </a:lnTo>
                  <a:lnTo>
                    <a:pt x="3338" y="3241"/>
                  </a:lnTo>
                  <a:lnTo>
                    <a:pt x="3338" y="667"/>
                  </a:lnTo>
                  <a:lnTo>
                    <a:pt x="1669" y="0"/>
                  </a:lnTo>
                  <a:close/>
                  <a:moveTo>
                    <a:pt x="3130" y="3032"/>
                  </a:moveTo>
                  <a:lnTo>
                    <a:pt x="2921" y="3032"/>
                  </a:lnTo>
                  <a:lnTo>
                    <a:pt x="2921" y="1363"/>
                  </a:lnTo>
                  <a:lnTo>
                    <a:pt x="417" y="1363"/>
                  </a:lnTo>
                  <a:lnTo>
                    <a:pt x="417" y="3032"/>
                  </a:lnTo>
                  <a:lnTo>
                    <a:pt x="209" y="3032"/>
                  </a:lnTo>
                  <a:lnTo>
                    <a:pt x="209" y="808"/>
                  </a:lnTo>
                  <a:lnTo>
                    <a:pt x="1669" y="223"/>
                  </a:lnTo>
                  <a:lnTo>
                    <a:pt x="3130" y="808"/>
                  </a:lnTo>
                  <a:lnTo>
                    <a:pt x="3130" y="30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632" tIns="34307" rIns="68632" bIns="34307" anchor="t" anchorCtr="0">
              <a:noAutofit/>
            </a:bodyPr>
            <a:lstStyle/>
            <a:p>
              <a:pPr marL="0" marR="0" lvl="0" indent="0" defTabSz="6864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90;p9">
              <a:extLst>
                <a:ext uri="{FF2B5EF4-FFF2-40B4-BE49-F238E27FC236}">
                  <a16:creationId xmlns:a16="http://schemas.microsoft.com/office/drawing/2014/main" id="{5F4F4AB3-1FEB-4643-82B1-C2B0E8A270EC}"/>
                </a:ext>
              </a:extLst>
            </p:cNvPr>
            <p:cNvSpPr/>
            <p:nvPr/>
          </p:nvSpPr>
          <p:spPr>
            <a:xfrm>
              <a:off x="2253" y="1782"/>
              <a:ext cx="1461" cy="1461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626" y="626"/>
                  </a:moveTo>
                  <a:lnTo>
                    <a:pt x="0" y="626"/>
                  </a:lnTo>
                  <a:lnTo>
                    <a:pt x="0" y="1461"/>
                  </a:lnTo>
                  <a:lnTo>
                    <a:pt x="1461" y="1461"/>
                  </a:lnTo>
                  <a:lnTo>
                    <a:pt x="1461" y="0"/>
                  </a:lnTo>
                  <a:lnTo>
                    <a:pt x="626" y="0"/>
                  </a:lnTo>
                  <a:lnTo>
                    <a:pt x="626" y="626"/>
                  </a:lnTo>
                  <a:close/>
                  <a:moveTo>
                    <a:pt x="626" y="1252"/>
                  </a:moveTo>
                  <a:lnTo>
                    <a:pt x="209" y="1252"/>
                  </a:lnTo>
                  <a:lnTo>
                    <a:pt x="209" y="835"/>
                  </a:lnTo>
                  <a:lnTo>
                    <a:pt x="626" y="835"/>
                  </a:lnTo>
                  <a:lnTo>
                    <a:pt x="626" y="1252"/>
                  </a:lnTo>
                  <a:close/>
                  <a:moveTo>
                    <a:pt x="835" y="209"/>
                  </a:moveTo>
                  <a:lnTo>
                    <a:pt x="1252" y="209"/>
                  </a:lnTo>
                  <a:lnTo>
                    <a:pt x="1252" y="626"/>
                  </a:lnTo>
                  <a:lnTo>
                    <a:pt x="835" y="626"/>
                  </a:lnTo>
                  <a:lnTo>
                    <a:pt x="835" y="209"/>
                  </a:lnTo>
                  <a:close/>
                  <a:moveTo>
                    <a:pt x="835" y="835"/>
                  </a:moveTo>
                  <a:lnTo>
                    <a:pt x="1252" y="835"/>
                  </a:lnTo>
                  <a:lnTo>
                    <a:pt x="1252" y="1252"/>
                  </a:lnTo>
                  <a:lnTo>
                    <a:pt x="835" y="1252"/>
                  </a:lnTo>
                  <a:lnTo>
                    <a:pt x="835" y="8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632" tIns="34307" rIns="68632" bIns="34307" anchor="t" anchorCtr="0">
              <a:noAutofit/>
            </a:bodyPr>
            <a:lstStyle/>
            <a:p>
              <a:pPr marL="0" marR="0" lvl="0" indent="0" defTabSz="6864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91;p9">
              <a:extLst>
                <a:ext uri="{FF2B5EF4-FFF2-40B4-BE49-F238E27FC236}">
                  <a16:creationId xmlns:a16="http://schemas.microsoft.com/office/drawing/2014/main" id="{4E583842-53C5-4856-AAE7-0F2F7CEA24F9}"/>
                </a:ext>
              </a:extLst>
            </p:cNvPr>
            <p:cNvSpPr/>
            <p:nvPr/>
          </p:nvSpPr>
          <p:spPr>
            <a:xfrm>
              <a:off x="2149" y="843"/>
              <a:ext cx="209" cy="2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68632" tIns="34307" rIns="68632" bIns="34307" anchor="t" anchorCtr="0">
              <a:noAutofit/>
            </a:bodyPr>
            <a:lstStyle/>
            <a:p>
              <a:pPr marL="0" marR="0" lvl="0" indent="0" defTabSz="6864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92;p9">
              <a:extLst>
                <a:ext uri="{FF2B5EF4-FFF2-40B4-BE49-F238E27FC236}">
                  <a16:creationId xmlns:a16="http://schemas.microsoft.com/office/drawing/2014/main" id="{B7A94C50-C42C-4AB0-AA6B-2AA7BC219230}"/>
                </a:ext>
              </a:extLst>
            </p:cNvPr>
            <p:cNvSpPr/>
            <p:nvPr/>
          </p:nvSpPr>
          <p:spPr>
            <a:xfrm>
              <a:off x="2566" y="843"/>
              <a:ext cx="626" cy="2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68632" tIns="34307" rIns="68632" bIns="34307" anchor="t" anchorCtr="0">
              <a:noAutofit/>
            </a:bodyPr>
            <a:lstStyle/>
            <a:p>
              <a:pPr marL="0" marR="0" lvl="0" indent="0" defTabSz="6864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93;p9">
              <a:extLst>
                <a:ext uri="{FF2B5EF4-FFF2-40B4-BE49-F238E27FC236}">
                  <a16:creationId xmlns:a16="http://schemas.microsoft.com/office/drawing/2014/main" id="{BA171140-69D1-411E-AAB7-C08F1EF26542}"/>
                </a:ext>
              </a:extLst>
            </p:cNvPr>
            <p:cNvSpPr/>
            <p:nvPr/>
          </p:nvSpPr>
          <p:spPr>
            <a:xfrm>
              <a:off x="3401" y="843"/>
              <a:ext cx="208" cy="2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68632" tIns="34307" rIns="68632" bIns="34307" anchor="t" anchorCtr="0">
              <a:noAutofit/>
            </a:bodyPr>
            <a:lstStyle/>
            <a:p>
              <a:pPr marL="0" marR="0" lvl="0" indent="0" defTabSz="6864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85;p9">
            <a:extLst>
              <a:ext uri="{FF2B5EF4-FFF2-40B4-BE49-F238E27FC236}">
                <a16:creationId xmlns:a16="http://schemas.microsoft.com/office/drawing/2014/main" id="{04F51FA7-1E8A-47BE-8E84-FBFAC385FE45}"/>
              </a:ext>
            </a:extLst>
          </p:cNvPr>
          <p:cNvGrpSpPr/>
          <p:nvPr/>
        </p:nvGrpSpPr>
        <p:grpSpPr>
          <a:xfrm>
            <a:off x="4154691" y="3818583"/>
            <a:ext cx="250141" cy="252945"/>
            <a:chOff x="1698" y="586"/>
            <a:chExt cx="2140" cy="2164"/>
          </a:xfrm>
          <a:solidFill>
            <a:schemeClr val="accent2"/>
          </a:solidFill>
        </p:grpSpPr>
        <p:sp>
          <p:nvSpPr>
            <p:cNvPr id="70" name="Google Shape;86;p9">
              <a:extLst>
                <a:ext uri="{FF2B5EF4-FFF2-40B4-BE49-F238E27FC236}">
                  <a16:creationId xmlns:a16="http://schemas.microsoft.com/office/drawing/2014/main" id="{C3FE7D08-7937-4A60-822C-707D67450A1D}"/>
                </a:ext>
              </a:extLst>
            </p:cNvPr>
            <p:cNvSpPr/>
            <p:nvPr/>
          </p:nvSpPr>
          <p:spPr>
            <a:xfrm>
              <a:off x="1698" y="586"/>
              <a:ext cx="2140" cy="2164"/>
            </a:xfrm>
            <a:custGeom>
              <a:avLst/>
              <a:gdLst/>
              <a:ahLst/>
              <a:cxnLst/>
              <a:rect l="l" t="t" r="r" b="b"/>
              <a:pathLst>
                <a:path w="900" h="910" extrusionOk="0">
                  <a:moveTo>
                    <a:pt x="1" y="456"/>
                  </a:moveTo>
                  <a:cubicBezTo>
                    <a:pt x="1" y="354"/>
                    <a:pt x="1" y="252"/>
                    <a:pt x="1" y="150"/>
                  </a:cubicBezTo>
                  <a:cubicBezTo>
                    <a:pt x="0" y="117"/>
                    <a:pt x="14" y="93"/>
                    <a:pt x="40" y="74"/>
                  </a:cubicBezTo>
                  <a:cubicBezTo>
                    <a:pt x="82" y="45"/>
                    <a:pt x="130" y="31"/>
                    <a:pt x="180" y="22"/>
                  </a:cubicBezTo>
                  <a:cubicBezTo>
                    <a:pt x="302" y="0"/>
                    <a:pt x="424" y="1"/>
                    <a:pt x="544" y="32"/>
                  </a:cubicBezTo>
                  <a:cubicBezTo>
                    <a:pt x="579" y="41"/>
                    <a:pt x="613" y="58"/>
                    <a:pt x="644" y="75"/>
                  </a:cubicBezTo>
                  <a:cubicBezTo>
                    <a:pt x="673" y="91"/>
                    <a:pt x="685" y="117"/>
                    <a:pt x="685" y="150"/>
                  </a:cubicBezTo>
                  <a:cubicBezTo>
                    <a:pt x="684" y="206"/>
                    <a:pt x="685" y="261"/>
                    <a:pt x="684" y="316"/>
                  </a:cubicBezTo>
                  <a:cubicBezTo>
                    <a:pt x="684" y="331"/>
                    <a:pt x="688" y="338"/>
                    <a:pt x="703" y="344"/>
                  </a:cubicBezTo>
                  <a:cubicBezTo>
                    <a:pt x="823" y="386"/>
                    <a:pt x="900" y="497"/>
                    <a:pt x="897" y="624"/>
                  </a:cubicBezTo>
                  <a:cubicBezTo>
                    <a:pt x="895" y="760"/>
                    <a:pt x="787" y="881"/>
                    <a:pt x="652" y="900"/>
                  </a:cubicBezTo>
                  <a:cubicBezTo>
                    <a:pt x="609" y="907"/>
                    <a:pt x="567" y="901"/>
                    <a:pt x="524" y="894"/>
                  </a:cubicBezTo>
                  <a:cubicBezTo>
                    <a:pt x="499" y="889"/>
                    <a:pt x="471" y="896"/>
                    <a:pt x="445" y="898"/>
                  </a:cubicBezTo>
                  <a:cubicBezTo>
                    <a:pt x="324" y="910"/>
                    <a:pt x="204" y="907"/>
                    <a:pt x="88" y="863"/>
                  </a:cubicBezTo>
                  <a:cubicBezTo>
                    <a:pt x="69" y="856"/>
                    <a:pt x="51" y="845"/>
                    <a:pt x="35" y="833"/>
                  </a:cubicBezTo>
                  <a:cubicBezTo>
                    <a:pt x="12" y="816"/>
                    <a:pt x="1" y="793"/>
                    <a:pt x="1" y="764"/>
                  </a:cubicBezTo>
                  <a:cubicBezTo>
                    <a:pt x="1" y="662"/>
                    <a:pt x="1" y="559"/>
                    <a:pt x="1" y="456"/>
                  </a:cubicBezTo>
                  <a:close/>
                  <a:moveTo>
                    <a:pt x="607" y="380"/>
                  </a:moveTo>
                  <a:cubicBezTo>
                    <a:pt x="476" y="379"/>
                    <a:pt x="369" y="484"/>
                    <a:pt x="369" y="615"/>
                  </a:cubicBezTo>
                  <a:cubicBezTo>
                    <a:pt x="369" y="744"/>
                    <a:pt x="475" y="851"/>
                    <a:pt x="604" y="852"/>
                  </a:cubicBezTo>
                  <a:cubicBezTo>
                    <a:pt x="734" y="853"/>
                    <a:pt x="844" y="746"/>
                    <a:pt x="845" y="617"/>
                  </a:cubicBezTo>
                  <a:cubicBezTo>
                    <a:pt x="846" y="487"/>
                    <a:pt x="738" y="380"/>
                    <a:pt x="607" y="380"/>
                  </a:cubicBezTo>
                  <a:close/>
                  <a:moveTo>
                    <a:pt x="630" y="219"/>
                  </a:moveTo>
                  <a:cubicBezTo>
                    <a:pt x="437" y="290"/>
                    <a:pt x="246" y="289"/>
                    <a:pt x="53" y="218"/>
                  </a:cubicBezTo>
                  <a:cubicBezTo>
                    <a:pt x="53" y="254"/>
                    <a:pt x="56" y="290"/>
                    <a:pt x="52" y="325"/>
                  </a:cubicBezTo>
                  <a:cubicBezTo>
                    <a:pt x="49" y="359"/>
                    <a:pt x="66" y="376"/>
                    <a:pt x="93" y="388"/>
                  </a:cubicBezTo>
                  <a:cubicBezTo>
                    <a:pt x="101" y="391"/>
                    <a:pt x="108" y="394"/>
                    <a:pt x="115" y="397"/>
                  </a:cubicBezTo>
                  <a:cubicBezTo>
                    <a:pt x="199" y="427"/>
                    <a:pt x="285" y="433"/>
                    <a:pt x="373" y="431"/>
                  </a:cubicBezTo>
                  <a:cubicBezTo>
                    <a:pt x="380" y="431"/>
                    <a:pt x="388" y="425"/>
                    <a:pt x="393" y="419"/>
                  </a:cubicBezTo>
                  <a:cubicBezTo>
                    <a:pt x="454" y="357"/>
                    <a:pt x="526" y="324"/>
                    <a:pt x="614" y="327"/>
                  </a:cubicBezTo>
                  <a:cubicBezTo>
                    <a:pt x="619" y="327"/>
                    <a:pt x="624" y="326"/>
                    <a:pt x="630" y="326"/>
                  </a:cubicBezTo>
                  <a:cubicBezTo>
                    <a:pt x="630" y="289"/>
                    <a:pt x="630" y="253"/>
                    <a:pt x="630" y="219"/>
                  </a:cubicBezTo>
                  <a:close/>
                  <a:moveTo>
                    <a:pt x="341" y="220"/>
                  </a:moveTo>
                  <a:cubicBezTo>
                    <a:pt x="386" y="216"/>
                    <a:pt x="432" y="214"/>
                    <a:pt x="476" y="207"/>
                  </a:cubicBezTo>
                  <a:cubicBezTo>
                    <a:pt x="522" y="201"/>
                    <a:pt x="567" y="190"/>
                    <a:pt x="607" y="166"/>
                  </a:cubicBezTo>
                  <a:cubicBezTo>
                    <a:pt x="638" y="147"/>
                    <a:pt x="638" y="131"/>
                    <a:pt x="607" y="112"/>
                  </a:cubicBezTo>
                  <a:cubicBezTo>
                    <a:pt x="589" y="103"/>
                    <a:pt x="571" y="94"/>
                    <a:pt x="552" y="89"/>
                  </a:cubicBezTo>
                  <a:cubicBezTo>
                    <a:pt x="415" y="51"/>
                    <a:pt x="277" y="50"/>
                    <a:pt x="139" y="87"/>
                  </a:cubicBezTo>
                  <a:cubicBezTo>
                    <a:pt x="115" y="94"/>
                    <a:pt x="91" y="106"/>
                    <a:pt x="69" y="119"/>
                  </a:cubicBezTo>
                  <a:cubicBezTo>
                    <a:pt x="48" y="132"/>
                    <a:pt x="48" y="146"/>
                    <a:pt x="69" y="159"/>
                  </a:cubicBezTo>
                  <a:cubicBezTo>
                    <a:pt x="88" y="171"/>
                    <a:pt x="108" y="181"/>
                    <a:pt x="128" y="188"/>
                  </a:cubicBezTo>
                  <a:cubicBezTo>
                    <a:pt x="197" y="211"/>
                    <a:pt x="269" y="218"/>
                    <a:pt x="341" y="220"/>
                  </a:cubicBezTo>
                  <a:close/>
                  <a:moveTo>
                    <a:pt x="53" y="642"/>
                  </a:moveTo>
                  <a:cubicBezTo>
                    <a:pt x="53" y="677"/>
                    <a:pt x="56" y="712"/>
                    <a:pt x="53" y="748"/>
                  </a:cubicBezTo>
                  <a:cubicBezTo>
                    <a:pt x="50" y="780"/>
                    <a:pt x="66" y="795"/>
                    <a:pt x="92" y="807"/>
                  </a:cubicBezTo>
                  <a:cubicBezTo>
                    <a:pt x="166" y="841"/>
                    <a:pt x="244" y="849"/>
                    <a:pt x="324" y="851"/>
                  </a:cubicBezTo>
                  <a:cubicBezTo>
                    <a:pt x="358" y="853"/>
                    <a:pt x="392" y="850"/>
                    <a:pt x="427" y="848"/>
                  </a:cubicBezTo>
                  <a:cubicBezTo>
                    <a:pt x="428" y="846"/>
                    <a:pt x="429" y="844"/>
                    <a:pt x="430" y="842"/>
                  </a:cubicBezTo>
                  <a:cubicBezTo>
                    <a:pt x="426" y="840"/>
                    <a:pt x="422" y="838"/>
                    <a:pt x="418" y="835"/>
                  </a:cubicBezTo>
                  <a:cubicBezTo>
                    <a:pt x="379" y="802"/>
                    <a:pt x="350" y="761"/>
                    <a:pt x="333" y="712"/>
                  </a:cubicBezTo>
                  <a:cubicBezTo>
                    <a:pt x="328" y="698"/>
                    <a:pt x="322" y="694"/>
                    <a:pt x="308" y="693"/>
                  </a:cubicBezTo>
                  <a:cubicBezTo>
                    <a:pt x="259" y="688"/>
                    <a:pt x="209" y="684"/>
                    <a:pt x="161" y="675"/>
                  </a:cubicBezTo>
                  <a:cubicBezTo>
                    <a:pt x="125" y="668"/>
                    <a:pt x="90" y="653"/>
                    <a:pt x="53" y="642"/>
                  </a:cubicBezTo>
                  <a:close/>
                  <a:moveTo>
                    <a:pt x="53" y="428"/>
                  </a:moveTo>
                  <a:cubicBezTo>
                    <a:pt x="53" y="465"/>
                    <a:pt x="56" y="500"/>
                    <a:pt x="53" y="535"/>
                  </a:cubicBezTo>
                  <a:cubicBezTo>
                    <a:pt x="50" y="568"/>
                    <a:pt x="64" y="585"/>
                    <a:pt x="91" y="597"/>
                  </a:cubicBezTo>
                  <a:cubicBezTo>
                    <a:pt x="139" y="619"/>
                    <a:pt x="189" y="630"/>
                    <a:pt x="241" y="636"/>
                  </a:cubicBezTo>
                  <a:cubicBezTo>
                    <a:pt x="266" y="638"/>
                    <a:pt x="291" y="639"/>
                    <a:pt x="318" y="641"/>
                  </a:cubicBezTo>
                  <a:cubicBezTo>
                    <a:pt x="313" y="584"/>
                    <a:pt x="323" y="534"/>
                    <a:pt x="347" y="485"/>
                  </a:cubicBezTo>
                  <a:cubicBezTo>
                    <a:pt x="245" y="481"/>
                    <a:pt x="146" y="474"/>
                    <a:pt x="53" y="4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632" tIns="34307" rIns="68632" bIns="34307" anchor="t" anchorCtr="0">
              <a:noAutofit/>
            </a:bodyPr>
            <a:lstStyle/>
            <a:p>
              <a:pPr marL="0" marR="0" lvl="0" indent="0" defTabSz="6864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7;p9">
              <a:extLst>
                <a:ext uri="{FF2B5EF4-FFF2-40B4-BE49-F238E27FC236}">
                  <a16:creationId xmlns:a16="http://schemas.microsoft.com/office/drawing/2014/main" id="{7FF2758A-4740-41A2-BB0E-53EFA7F2C831}"/>
                </a:ext>
              </a:extLst>
            </p:cNvPr>
            <p:cNvSpPr/>
            <p:nvPr/>
          </p:nvSpPr>
          <p:spPr>
            <a:xfrm>
              <a:off x="2763" y="1853"/>
              <a:ext cx="766" cy="521"/>
            </a:xfrm>
            <a:custGeom>
              <a:avLst/>
              <a:gdLst/>
              <a:ahLst/>
              <a:cxnLst/>
              <a:rect l="l" t="t" r="r" b="b"/>
              <a:pathLst>
                <a:path w="322" h="219" extrusionOk="0">
                  <a:moveTo>
                    <a:pt x="133" y="152"/>
                  </a:moveTo>
                  <a:cubicBezTo>
                    <a:pt x="177" y="107"/>
                    <a:pt x="218" y="67"/>
                    <a:pt x="258" y="26"/>
                  </a:cubicBezTo>
                  <a:cubicBezTo>
                    <a:pt x="263" y="22"/>
                    <a:pt x="267" y="17"/>
                    <a:pt x="272" y="12"/>
                  </a:cubicBezTo>
                  <a:cubicBezTo>
                    <a:pt x="286" y="0"/>
                    <a:pt x="301" y="0"/>
                    <a:pt x="311" y="12"/>
                  </a:cubicBezTo>
                  <a:cubicBezTo>
                    <a:pt x="322" y="25"/>
                    <a:pt x="321" y="38"/>
                    <a:pt x="309" y="50"/>
                  </a:cubicBezTo>
                  <a:cubicBezTo>
                    <a:pt x="289" y="70"/>
                    <a:pt x="268" y="91"/>
                    <a:pt x="247" y="112"/>
                  </a:cubicBezTo>
                  <a:cubicBezTo>
                    <a:pt x="217" y="142"/>
                    <a:pt x="188" y="171"/>
                    <a:pt x="158" y="201"/>
                  </a:cubicBezTo>
                  <a:cubicBezTo>
                    <a:pt x="141" y="218"/>
                    <a:pt x="129" y="219"/>
                    <a:pt x="112" y="202"/>
                  </a:cubicBezTo>
                  <a:cubicBezTo>
                    <a:pt x="79" y="170"/>
                    <a:pt x="47" y="137"/>
                    <a:pt x="14" y="105"/>
                  </a:cubicBezTo>
                  <a:cubicBezTo>
                    <a:pt x="1" y="91"/>
                    <a:pt x="0" y="76"/>
                    <a:pt x="11" y="64"/>
                  </a:cubicBezTo>
                  <a:cubicBezTo>
                    <a:pt x="22" y="52"/>
                    <a:pt x="37" y="52"/>
                    <a:pt x="52" y="68"/>
                  </a:cubicBezTo>
                  <a:cubicBezTo>
                    <a:pt x="79" y="95"/>
                    <a:pt x="105" y="123"/>
                    <a:pt x="133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632" tIns="34307" rIns="68632" bIns="34307" anchor="t" anchorCtr="0">
              <a:noAutofit/>
            </a:bodyPr>
            <a:lstStyle/>
            <a:p>
              <a:pPr marL="0" marR="0" lvl="0" indent="0" defTabSz="6864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94;p9">
            <a:extLst>
              <a:ext uri="{FF2B5EF4-FFF2-40B4-BE49-F238E27FC236}">
                <a16:creationId xmlns:a16="http://schemas.microsoft.com/office/drawing/2014/main" id="{75644FF5-39A7-4F96-A239-024526F2CCEF}"/>
              </a:ext>
            </a:extLst>
          </p:cNvPr>
          <p:cNvGrpSpPr/>
          <p:nvPr/>
        </p:nvGrpSpPr>
        <p:grpSpPr>
          <a:xfrm>
            <a:off x="4140217" y="4425393"/>
            <a:ext cx="279088" cy="215628"/>
            <a:chOff x="779" y="-2"/>
            <a:chExt cx="4200" cy="3245"/>
          </a:xfrm>
          <a:solidFill>
            <a:schemeClr val="accent2"/>
          </a:solidFill>
        </p:grpSpPr>
        <p:sp>
          <p:nvSpPr>
            <p:cNvPr id="87" name="Google Shape;95;p9">
              <a:extLst>
                <a:ext uri="{FF2B5EF4-FFF2-40B4-BE49-F238E27FC236}">
                  <a16:creationId xmlns:a16="http://schemas.microsoft.com/office/drawing/2014/main" id="{ADD8EC38-CB7C-463F-BDDD-DE4E2F5D2D93}"/>
                </a:ext>
              </a:extLst>
            </p:cNvPr>
            <p:cNvSpPr/>
            <p:nvPr/>
          </p:nvSpPr>
          <p:spPr>
            <a:xfrm>
              <a:off x="779" y="1085"/>
              <a:ext cx="4200" cy="2158"/>
            </a:xfrm>
            <a:custGeom>
              <a:avLst/>
              <a:gdLst/>
              <a:ahLst/>
              <a:cxnLst/>
              <a:rect l="l" t="t" r="r" b="b"/>
              <a:pathLst>
                <a:path w="4200" h="2158" extrusionOk="0">
                  <a:moveTo>
                    <a:pt x="3798" y="460"/>
                  </a:moveTo>
                  <a:lnTo>
                    <a:pt x="2223" y="460"/>
                  </a:lnTo>
                  <a:lnTo>
                    <a:pt x="2223" y="0"/>
                  </a:lnTo>
                  <a:lnTo>
                    <a:pt x="1977" y="0"/>
                  </a:lnTo>
                  <a:lnTo>
                    <a:pt x="1977" y="460"/>
                  </a:lnTo>
                  <a:lnTo>
                    <a:pt x="402" y="460"/>
                  </a:lnTo>
                  <a:lnTo>
                    <a:pt x="402" y="1073"/>
                  </a:lnTo>
                  <a:lnTo>
                    <a:pt x="0" y="1073"/>
                  </a:lnTo>
                  <a:lnTo>
                    <a:pt x="0" y="2158"/>
                  </a:lnTo>
                  <a:lnTo>
                    <a:pt x="1085" y="2158"/>
                  </a:lnTo>
                  <a:lnTo>
                    <a:pt x="1085" y="1073"/>
                  </a:lnTo>
                  <a:lnTo>
                    <a:pt x="648" y="1073"/>
                  </a:lnTo>
                  <a:lnTo>
                    <a:pt x="648" y="706"/>
                  </a:lnTo>
                  <a:lnTo>
                    <a:pt x="1977" y="706"/>
                  </a:lnTo>
                  <a:lnTo>
                    <a:pt x="1977" y="1073"/>
                  </a:lnTo>
                  <a:lnTo>
                    <a:pt x="1557" y="1073"/>
                  </a:lnTo>
                  <a:lnTo>
                    <a:pt x="1557" y="2158"/>
                  </a:lnTo>
                  <a:lnTo>
                    <a:pt x="2643" y="2158"/>
                  </a:lnTo>
                  <a:lnTo>
                    <a:pt x="2643" y="1073"/>
                  </a:lnTo>
                  <a:lnTo>
                    <a:pt x="2223" y="1073"/>
                  </a:lnTo>
                  <a:lnTo>
                    <a:pt x="2223" y="706"/>
                  </a:lnTo>
                  <a:lnTo>
                    <a:pt x="3552" y="706"/>
                  </a:lnTo>
                  <a:lnTo>
                    <a:pt x="3552" y="1073"/>
                  </a:lnTo>
                  <a:lnTo>
                    <a:pt x="3115" y="1073"/>
                  </a:lnTo>
                  <a:lnTo>
                    <a:pt x="3115" y="2158"/>
                  </a:lnTo>
                  <a:lnTo>
                    <a:pt x="4200" y="2158"/>
                  </a:lnTo>
                  <a:lnTo>
                    <a:pt x="4200" y="1073"/>
                  </a:lnTo>
                  <a:lnTo>
                    <a:pt x="3798" y="1073"/>
                  </a:lnTo>
                  <a:lnTo>
                    <a:pt x="3798" y="460"/>
                  </a:lnTo>
                  <a:close/>
                  <a:moveTo>
                    <a:pt x="839" y="1319"/>
                  </a:moveTo>
                  <a:lnTo>
                    <a:pt x="839" y="1912"/>
                  </a:lnTo>
                  <a:lnTo>
                    <a:pt x="246" y="1912"/>
                  </a:lnTo>
                  <a:lnTo>
                    <a:pt x="246" y="1319"/>
                  </a:lnTo>
                  <a:lnTo>
                    <a:pt x="839" y="1319"/>
                  </a:lnTo>
                  <a:close/>
                  <a:moveTo>
                    <a:pt x="2397" y="1319"/>
                  </a:moveTo>
                  <a:lnTo>
                    <a:pt x="2397" y="1912"/>
                  </a:lnTo>
                  <a:lnTo>
                    <a:pt x="1803" y="1912"/>
                  </a:lnTo>
                  <a:lnTo>
                    <a:pt x="1803" y="1319"/>
                  </a:lnTo>
                  <a:lnTo>
                    <a:pt x="2397" y="1319"/>
                  </a:lnTo>
                  <a:close/>
                  <a:moveTo>
                    <a:pt x="3954" y="1319"/>
                  </a:moveTo>
                  <a:lnTo>
                    <a:pt x="3954" y="1912"/>
                  </a:lnTo>
                  <a:lnTo>
                    <a:pt x="3361" y="1912"/>
                  </a:lnTo>
                  <a:lnTo>
                    <a:pt x="3361" y="1319"/>
                  </a:lnTo>
                  <a:lnTo>
                    <a:pt x="3954" y="13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632" tIns="34307" rIns="68632" bIns="34307" anchor="t" anchorCtr="0">
              <a:noAutofit/>
            </a:bodyPr>
            <a:lstStyle/>
            <a:p>
              <a:pPr marL="0" marR="0" lvl="0" indent="0" defTabSz="6864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96;p9">
              <a:extLst>
                <a:ext uri="{FF2B5EF4-FFF2-40B4-BE49-F238E27FC236}">
                  <a16:creationId xmlns:a16="http://schemas.microsoft.com/office/drawing/2014/main" id="{73546CC9-EEFF-4777-B32B-BB0612582B5B}"/>
                </a:ext>
              </a:extLst>
            </p:cNvPr>
            <p:cNvSpPr/>
            <p:nvPr/>
          </p:nvSpPr>
          <p:spPr>
            <a:xfrm>
              <a:off x="2336" y="-2"/>
              <a:ext cx="1086" cy="1087"/>
            </a:xfrm>
            <a:custGeom>
              <a:avLst/>
              <a:gdLst/>
              <a:ahLst/>
              <a:cxnLst/>
              <a:rect l="l" t="t" r="r" b="b"/>
              <a:pathLst>
                <a:path w="1086" h="1087" extrusionOk="0">
                  <a:moveTo>
                    <a:pt x="401" y="0"/>
                  </a:moveTo>
                  <a:lnTo>
                    <a:pt x="0" y="0"/>
                  </a:lnTo>
                  <a:lnTo>
                    <a:pt x="0" y="1087"/>
                  </a:lnTo>
                  <a:lnTo>
                    <a:pt x="1086" y="1087"/>
                  </a:lnTo>
                  <a:lnTo>
                    <a:pt x="1086" y="0"/>
                  </a:lnTo>
                  <a:lnTo>
                    <a:pt x="648" y="0"/>
                  </a:lnTo>
                  <a:lnTo>
                    <a:pt x="401" y="0"/>
                  </a:lnTo>
                  <a:close/>
                  <a:moveTo>
                    <a:pt x="840" y="841"/>
                  </a:moveTo>
                  <a:lnTo>
                    <a:pt x="246" y="841"/>
                  </a:lnTo>
                  <a:lnTo>
                    <a:pt x="246" y="246"/>
                  </a:lnTo>
                  <a:lnTo>
                    <a:pt x="840" y="246"/>
                  </a:lnTo>
                  <a:lnTo>
                    <a:pt x="840" y="8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632" tIns="34307" rIns="68632" bIns="34307" anchor="t" anchorCtr="0">
              <a:noAutofit/>
            </a:bodyPr>
            <a:lstStyle/>
            <a:p>
              <a:pPr marL="0" marR="0" lvl="0" indent="0" defTabSz="68644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E897F816-0C66-42FD-B0B3-18350A43A10E}"/>
              </a:ext>
            </a:extLst>
          </p:cNvPr>
          <p:cNvSpPr/>
          <p:nvPr/>
        </p:nvSpPr>
        <p:spPr>
          <a:xfrm>
            <a:off x="539749" y="2201210"/>
            <a:ext cx="3143187" cy="30436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  <a:buNone/>
            </a:pPr>
            <a:r>
              <a:rPr lang="ru-RU" sz="1200" kern="0" dirty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ОСНОВНЫЕ ПРИНЦИПЫ РАБОТЫ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51931CB-E4D6-43EA-A66C-1C5E70A3962D}"/>
              </a:ext>
            </a:extLst>
          </p:cNvPr>
          <p:cNvSpPr/>
          <p:nvPr/>
        </p:nvSpPr>
        <p:spPr>
          <a:xfrm>
            <a:off x="4017491" y="2201210"/>
            <a:ext cx="4608789" cy="3043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Clr>
                <a:srgbClr val="000000"/>
              </a:buClr>
              <a:buFont typeface="Arial"/>
              <a:buNone/>
            </a:pPr>
            <a:r>
              <a:rPr lang="ru-RU" sz="1200" kern="0" dirty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ФУНКЦИИ ФЕДЕРАЛЬНОГО 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78058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43365C6A-A5C4-4207-8DA2-179202E15624}"/>
              </a:ext>
            </a:extLst>
          </p:cNvPr>
          <p:cNvCxnSpPr>
            <a:cxnSpLocks/>
          </p:cNvCxnSpPr>
          <p:nvPr/>
        </p:nvCxnSpPr>
        <p:spPr>
          <a:xfrm>
            <a:off x="2344665" y="2233009"/>
            <a:ext cx="4413276" cy="0"/>
          </a:xfrm>
          <a:prstGeom prst="line">
            <a:avLst/>
          </a:prstGeom>
          <a:noFill/>
          <a:ln w="12700" cap="rnd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1"/>
              <a:tileRect/>
            </a:gradFill>
            <a:prstDash val="sysDash"/>
            <a:round/>
            <a:tailEnd type="none"/>
          </a:ln>
          <a:effectLst/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D041B6-FA19-4844-9439-E5FEEE86E64D}"/>
              </a:ext>
            </a:extLst>
          </p:cNvPr>
          <p:cNvSpPr/>
          <p:nvPr/>
        </p:nvSpPr>
        <p:spPr>
          <a:xfrm>
            <a:off x="7974330" y="4529721"/>
            <a:ext cx="346710" cy="1510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C09AB5-DE92-4944-A27E-FABAEE02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обращения с отходами I-II классов опасности в РФ </a:t>
            </a:r>
            <a:r>
              <a:rPr lang="ru-RU" sz="1800" dirty="0"/>
              <a:t>(с 1 марта 2022 года)</a:t>
            </a: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48A17C6-87ED-49AC-874D-0422A3659C09}"/>
              </a:ext>
            </a:extLst>
          </p:cNvPr>
          <p:cNvSpPr/>
          <p:nvPr/>
        </p:nvSpPr>
        <p:spPr>
          <a:xfrm>
            <a:off x="539750" y="1355423"/>
            <a:ext cx="8161561" cy="1800179"/>
          </a:xfrm>
          <a:prstGeom prst="roundRect">
            <a:avLst>
              <a:gd name="adj" fmla="val 6523"/>
            </a:avLst>
          </a:prstGeom>
          <a:noFill/>
          <a:ln w="19050" cap="rnd" cmpd="sng" algn="ctr">
            <a:solidFill>
              <a:srgbClr val="293D6D"/>
            </a:solidFill>
            <a:prstDash val="sysDot"/>
            <a:round/>
          </a:ln>
          <a:effectLst/>
        </p:spPr>
        <p:txBody>
          <a:bodyPr rtlCol="0" anchor="ctr"/>
          <a:lstStyle/>
          <a:p>
            <a:pPr algn="ctr" defTabSz="686440">
              <a:defRPr/>
            </a:pPr>
            <a:endParaRPr lang="ru-RU" sz="1351" kern="0">
              <a:solidFill>
                <a:prstClr val="white"/>
              </a:solidFill>
            </a:endParaRP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09A30ABC-DE45-467A-90FD-12F60BC14672}"/>
              </a:ext>
            </a:extLst>
          </p:cNvPr>
          <p:cNvGrpSpPr/>
          <p:nvPr/>
        </p:nvGrpSpPr>
        <p:grpSpPr>
          <a:xfrm>
            <a:off x="2407952" y="1595206"/>
            <a:ext cx="1307196" cy="380204"/>
            <a:chOff x="2565447" y="1515377"/>
            <a:chExt cx="1307196" cy="380204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C5998EEE-C884-44E5-9955-3C2688799C17}"/>
                </a:ext>
              </a:extLst>
            </p:cNvPr>
            <p:cNvSpPr/>
            <p:nvPr/>
          </p:nvSpPr>
          <p:spPr>
            <a:xfrm>
              <a:off x="2565447" y="1805051"/>
              <a:ext cx="1307196" cy="9053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6440">
                <a:lnSpc>
                  <a:spcPct val="80000"/>
                </a:lnSpc>
                <a:defRPr/>
              </a:pPr>
              <a:r>
                <a:rPr lang="ru-RU" sz="800" b="1" kern="0" dirty="0">
                  <a:solidFill>
                    <a:srgbClr val="456EA9"/>
                  </a:solidFill>
                </a:rPr>
                <a:t>ТРАНСПОРТИРОВЩИК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98180286-B8E4-4B03-8C17-063E998D43D7}"/>
                </a:ext>
              </a:extLst>
            </p:cNvPr>
            <p:cNvGrpSpPr/>
            <p:nvPr/>
          </p:nvGrpSpPr>
          <p:grpSpPr>
            <a:xfrm flipH="1">
              <a:off x="2857446" y="1515377"/>
              <a:ext cx="715964" cy="209807"/>
              <a:chOff x="5183664" y="2388919"/>
              <a:chExt cx="953735" cy="279484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66127C72-705E-4407-B65C-0BA92A5DEDFC}"/>
                  </a:ext>
                </a:extLst>
              </p:cNvPr>
              <p:cNvSpPr/>
              <p:nvPr/>
            </p:nvSpPr>
            <p:spPr>
              <a:xfrm>
                <a:off x="5183664" y="2590979"/>
                <a:ext cx="953735" cy="77424"/>
              </a:xfrm>
              <a:prstGeom prst="ellipse">
                <a:avLst/>
              </a:prstGeom>
              <a:solidFill>
                <a:srgbClr val="7F7F7F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6440">
                  <a:defRPr/>
                </a:pPr>
                <a:endParaRPr lang="ru-RU" sz="1351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C2079812-350F-4BAF-B17A-D82EC2E6F7C4}"/>
                  </a:ext>
                </a:extLst>
              </p:cNvPr>
              <p:cNvGrpSpPr/>
              <p:nvPr/>
            </p:nvGrpSpPr>
            <p:grpSpPr>
              <a:xfrm>
                <a:off x="5326328" y="2388919"/>
                <a:ext cx="715930" cy="256508"/>
                <a:chOff x="4049365" y="2857500"/>
                <a:chExt cx="1293818" cy="463558"/>
              </a:xfrm>
            </p:grpSpPr>
            <p:sp>
              <p:nvSpPr>
                <p:cNvPr id="16" name="Рисунок 18">
                  <a:extLst>
                    <a:ext uri="{FF2B5EF4-FFF2-40B4-BE49-F238E27FC236}">
                      <a16:creationId xmlns:a16="http://schemas.microsoft.com/office/drawing/2014/main" id="{F2FDA01F-5C0A-4148-8AF5-2D01BD97279B}"/>
                    </a:ext>
                  </a:extLst>
                </p:cNvPr>
                <p:cNvSpPr/>
                <p:nvPr/>
              </p:nvSpPr>
              <p:spPr>
                <a:xfrm>
                  <a:off x="4455186" y="2857500"/>
                  <a:ext cx="887997" cy="322873"/>
                </a:xfrm>
                <a:custGeom>
                  <a:avLst/>
                  <a:gdLst>
                    <a:gd name="connsiteX0" fmla="*/ -1568 w 887997"/>
                    <a:gd name="connsiteY0" fmla="*/ 323093 h 322873"/>
                    <a:gd name="connsiteX1" fmla="*/ -1568 w 887997"/>
                    <a:gd name="connsiteY1" fmla="*/ 220 h 322873"/>
                    <a:gd name="connsiteX2" fmla="*/ 886429 w 887997"/>
                    <a:gd name="connsiteY2" fmla="*/ 220 h 322873"/>
                    <a:gd name="connsiteX3" fmla="*/ 886429 w 887997"/>
                    <a:gd name="connsiteY3" fmla="*/ 323093 h 322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7997" h="322873">
                      <a:moveTo>
                        <a:pt x="-1568" y="323093"/>
                      </a:moveTo>
                      <a:lnTo>
                        <a:pt x="-1568" y="220"/>
                      </a:lnTo>
                      <a:lnTo>
                        <a:pt x="886429" y="220"/>
                      </a:lnTo>
                      <a:lnTo>
                        <a:pt x="886429" y="323093"/>
                      </a:lnTo>
                      <a:close/>
                    </a:path>
                  </a:pathLst>
                </a:custGeom>
                <a:solidFill>
                  <a:srgbClr val="456EA9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7" name="Рисунок 18">
                  <a:extLst>
                    <a:ext uri="{FF2B5EF4-FFF2-40B4-BE49-F238E27FC236}">
                      <a16:creationId xmlns:a16="http://schemas.microsoft.com/office/drawing/2014/main" id="{6BB97EC6-6DB3-4626-8C12-17476267EFB0}"/>
                    </a:ext>
                  </a:extLst>
                </p:cNvPr>
                <p:cNvSpPr/>
                <p:nvPr/>
              </p:nvSpPr>
              <p:spPr>
                <a:xfrm>
                  <a:off x="4049365" y="2898154"/>
                  <a:ext cx="485090" cy="354867"/>
                </a:xfrm>
                <a:custGeom>
                  <a:avLst/>
                  <a:gdLst>
                    <a:gd name="connsiteX0" fmla="*/ 354349 w 485090"/>
                    <a:gd name="connsiteY0" fmla="*/ 270698 h 354867"/>
                    <a:gd name="connsiteX1" fmla="*/ 394513 w 485090"/>
                    <a:gd name="connsiteY1" fmla="*/ 270698 h 354867"/>
                    <a:gd name="connsiteX2" fmla="*/ 397632 w 485090"/>
                    <a:gd name="connsiteY2" fmla="*/ 297180 h 354867"/>
                    <a:gd name="connsiteX3" fmla="*/ 483522 w 485090"/>
                    <a:gd name="connsiteY3" fmla="*/ 297180 h 354867"/>
                    <a:gd name="connsiteX4" fmla="*/ 464248 w 485090"/>
                    <a:gd name="connsiteY4" fmla="*/ 321514 h 354867"/>
                    <a:gd name="connsiteX5" fmla="*/ 451420 w 485090"/>
                    <a:gd name="connsiteY5" fmla="*/ 326045 h 354867"/>
                    <a:gd name="connsiteX6" fmla="*/ 398456 w 485090"/>
                    <a:gd name="connsiteY6" fmla="*/ 326251 h 354867"/>
                    <a:gd name="connsiteX7" fmla="*/ 396867 w 485090"/>
                    <a:gd name="connsiteY7" fmla="*/ 337844 h 354867"/>
                    <a:gd name="connsiteX8" fmla="*/ 378418 w 485090"/>
                    <a:gd name="connsiteY8" fmla="*/ 355087 h 354867"/>
                    <a:gd name="connsiteX9" fmla="*/ 287202 w 485090"/>
                    <a:gd name="connsiteY9" fmla="*/ 355087 h 354867"/>
                    <a:gd name="connsiteX10" fmla="*/ 270519 w 485090"/>
                    <a:gd name="connsiteY10" fmla="*/ 354204 h 354867"/>
                    <a:gd name="connsiteX11" fmla="*/ 268841 w 485090"/>
                    <a:gd name="connsiteY11" fmla="*/ 327281 h 354867"/>
                    <a:gd name="connsiteX12" fmla="*/ 252746 w 485090"/>
                    <a:gd name="connsiteY12" fmla="*/ 326339 h 354867"/>
                    <a:gd name="connsiteX13" fmla="*/ 174831 w 485090"/>
                    <a:gd name="connsiteY13" fmla="*/ 326339 h 354867"/>
                    <a:gd name="connsiteX14" fmla="*/ 157882 w 485090"/>
                    <a:gd name="connsiteY14" fmla="*/ 317689 h 354867"/>
                    <a:gd name="connsiteX15" fmla="*/ 32740 w 485090"/>
                    <a:gd name="connsiteY15" fmla="*/ 317865 h 354867"/>
                    <a:gd name="connsiteX16" fmla="*/ -1568 w 485090"/>
                    <a:gd name="connsiteY16" fmla="*/ 325986 h 354867"/>
                    <a:gd name="connsiteX17" fmla="*/ -1568 w 485090"/>
                    <a:gd name="connsiteY17" fmla="*/ 265961 h 354867"/>
                    <a:gd name="connsiteX18" fmla="*/ 14350 w 485090"/>
                    <a:gd name="connsiteY18" fmla="*/ 262106 h 354867"/>
                    <a:gd name="connsiteX19" fmla="*/ 14350 w 485090"/>
                    <a:gd name="connsiteY19" fmla="*/ 154178 h 354867"/>
                    <a:gd name="connsiteX20" fmla="*/ 50071 w 485090"/>
                    <a:gd name="connsiteY20" fmla="*/ 147704 h 354867"/>
                    <a:gd name="connsiteX21" fmla="*/ 153057 w 485090"/>
                    <a:gd name="connsiteY21" fmla="*/ 130462 h 354867"/>
                    <a:gd name="connsiteX22" fmla="*/ 172182 w 485090"/>
                    <a:gd name="connsiteY22" fmla="*/ 115543 h 354867"/>
                    <a:gd name="connsiteX23" fmla="*/ 196781 w 485090"/>
                    <a:gd name="connsiteY23" fmla="*/ 55753 h 354867"/>
                    <a:gd name="connsiteX24" fmla="*/ 201518 w 485090"/>
                    <a:gd name="connsiteY24" fmla="*/ 42159 h 354867"/>
                    <a:gd name="connsiteX25" fmla="*/ 174154 w 485090"/>
                    <a:gd name="connsiteY25" fmla="*/ 39864 h 354867"/>
                    <a:gd name="connsiteX26" fmla="*/ 198047 w 485090"/>
                    <a:gd name="connsiteY26" fmla="*/ 20120 h 354867"/>
                    <a:gd name="connsiteX27" fmla="*/ 248715 w 485090"/>
                    <a:gd name="connsiteY27" fmla="*/ 5761 h 354867"/>
                    <a:gd name="connsiteX28" fmla="*/ 354378 w 485090"/>
                    <a:gd name="connsiteY28" fmla="*/ 759 h 354867"/>
                    <a:gd name="connsiteX29" fmla="*/ 294853 w 485090"/>
                    <a:gd name="connsiteY29" fmla="*/ 128078 h 354867"/>
                    <a:gd name="connsiteX30" fmla="*/ 294853 w 485090"/>
                    <a:gd name="connsiteY30" fmla="*/ 70671 h 354867"/>
                    <a:gd name="connsiteX31" fmla="*/ 281612 w 485090"/>
                    <a:gd name="connsiteY31" fmla="*/ 58137 h 354867"/>
                    <a:gd name="connsiteX32" fmla="*/ 230119 w 485090"/>
                    <a:gd name="connsiteY32" fmla="*/ 58137 h 354867"/>
                    <a:gd name="connsiteX33" fmla="*/ 214936 w 485090"/>
                    <a:gd name="connsiteY33" fmla="*/ 68729 h 354867"/>
                    <a:gd name="connsiteX34" fmla="*/ 196163 w 485090"/>
                    <a:gd name="connsiteY34" fmla="*/ 118221 h 354867"/>
                    <a:gd name="connsiteX35" fmla="*/ 194133 w 485090"/>
                    <a:gd name="connsiteY35" fmla="*/ 128108 h 354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5090" h="354867">
                      <a:moveTo>
                        <a:pt x="354349" y="270698"/>
                      </a:moveTo>
                      <a:lnTo>
                        <a:pt x="394513" y="270698"/>
                      </a:lnTo>
                      <a:cubicBezTo>
                        <a:pt x="395602" y="279849"/>
                        <a:pt x="396543" y="287823"/>
                        <a:pt x="397632" y="297180"/>
                      </a:cubicBezTo>
                      <a:lnTo>
                        <a:pt x="483522" y="297180"/>
                      </a:lnTo>
                      <a:cubicBezTo>
                        <a:pt x="477519" y="305622"/>
                        <a:pt x="471104" y="313743"/>
                        <a:pt x="464248" y="321514"/>
                      </a:cubicBezTo>
                      <a:cubicBezTo>
                        <a:pt x="460629" y="324470"/>
                        <a:pt x="456098" y="326072"/>
                        <a:pt x="451420" y="326045"/>
                      </a:cubicBezTo>
                      <a:cubicBezTo>
                        <a:pt x="433765" y="326545"/>
                        <a:pt x="416404" y="326251"/>
                        <a:pt x="398456" y="326251"/>
                      </a:cubicBezTo>
                      <a:cubicBezTo>
                        <a:pt x="397750" y="331253"/>
                        <a:pt x="397043" y="334549"/>
                        <a:pt x="396867" y="337844"/>
                      </a:cubicBezTo>
                      <a:cubicBezTo>
                        <a:pt x="396043" y="355028"/>
                        <a:pt x="396102" y="355087"/>
                        <a:pt x="378418" y="355087"/>
                      </a:cubicBezTo>
                      <a:cubicBezTo>
                        <a:pt x="348022" y="355087"/>
                        <a:pt x="317627" y="355087"/>
                        <a:pt x="287202" y="355087"/>
                      </a:cubicBezTo>
                      <a:cubicBezTo>
                        <a:pt x="281965" y="355087"/>
                        <a:pt x="276698" y="354557"/>
                        <a:pt x="270519" y="354204"/>
                      </a:cubicBezTo>
                      <a:cubicBezTo>
                        <a:pt x="269959" y="344965"/>
                        <a:pt x="269430" y="336844"/>
                        <a:pt x="268841" y="327281"/>
                      </a:cubicBezTo>
                      <a:cubicBezTo>
                        <a:pt x="263104" y="326928"/>
                        <a:pt x="257925" y="326369"/>
                        <a:pt x="252746" y="326339"/>
                      </a:cubicBezTo>
                      <a:cubicBezTo>
                        <a:pt x="226765" y="326339"/>
                        <a:pt x="200783" y="325986"/>
                        <a:pt x="174831" y="326339"/>
                      </a:cubicBezTo>
                      <a:cubicBezTo>
                        <a:pt x="168004" y="326864"/>
                        <a:pt x="161472" y="323523"/>
                        <a:pt x="157882" y="317689"/>
                      </a:cubicBezTo>
                      <a:cubicBezTo>
                        <a:pt x="124515" y="272199"/>
                        <a:pt x="65637" y="272081"/>
                        <a:pt x="32740" y="317865"/>
                      </a:cubicBezTo>
                      <a:cubicBezTo>
                        <a:pt x="22913" y="331547"/>
                        <a:pt x="11084" y="324309"/>
                        <a:pt x="-1568" y="325986"/>
                      </a:cubicBezTo>
                      <a:lnTo>
                        <a:pt x="-1568" y="265961"/>
                      </a:lnTo>
                      <a:lnTo>
                        <a:pt x="14350" y="262106"/>
                      </a:lnTo>
                      <a:lnTo>
                        <a:pt x="14350" y="154178"/>
                      </a:lnTo>
                      <a:cubicBezTo>
                        <a:pt x="27150" y="151853"/>
                        <a:pt x="38596" y="149676"/>
                        <a:pt x="50071" y="147704"/>
                      </a:cubicBezTo>
                      <a:cubicBezTo>
                        <a:pt x="84351" y="141819"/>
                        <a:pt x="118630" y="135934"/>
                        <a:pt x="153057" y="130462"/>
                      </a:cubicBezTo>
                      <a:cubicBezTo>
                        <a:pt x="162708" y="128932"/>
                        <a:pt x="168593" y="125224"/>
                        <a:pt x="172182" y="115543"/>
                      </a:cubicBezTo>
                      <a:cubicBezTo>
                        <a:pt x="179686" y="95358"/>
                        <a:pt x="188572" y="75673"/>
                        <a:pt x="196781" y="55753"/>
                      </a:cubicBezTo>
                      <a:cubicBezTo>
                        <a:pt x="198400" y="51810"/>
                        <a:pt x="199724" y="47691"/>
                        <a:pt x="201518" y="42159"/>
                      </a:cubicBezTo>
                      <a:lnTo>
                        <a:pt x="174154" y="39864"/>
                      </a:lnTo>
                      <a:cubicBezTo>
                        <a:pt x="179421" y="30581"/>
                        <a:pt x="187924" y="23557"/>
                        <a:pt x="198047" y="20120"/>
                      </a:cubicBezTo>
                      <a:cubicBezTo>
                        <a:pt x="214524" y="14003"/>
                        <a:pt x="231473" y="9201"/>
                        <a:pt x="248715" y="5761"/>
                      </a:cubicBezTo>
                      <a:cubicBezTo>
                        <a:pt x="283024" y="-124"/>
                        <a:pt x="317803" y="-388"/>
                        <a:pt x="354378" y="759"/>
                      </a:cubicBezTo>
                      <a:close/>
                      <a:moveTo>
                        <a:pt x="294853" y="128078"/>
                      </a:moveTo>
                      <a:cubicBezTo>
                        <a:pt x="294853" y="107717"/>
                        <a:pt x="294529" y="89179"/>
                        <a:pt x="294853" y="70671"/>
                      </a:cubicBezTo>
                      <a:cubicBezTo>
                        <a:pt x="295088" y="60873"/>
                        <a:pt x="290851" y="57872"/>
                        <a:pt x="281612" y="58137"/>
                      </a:cubicBezTo>
                      <a:cubicBezTo>
                        <a:pt x="264457" y="58578"/>
                        <a:pt x="247273" y="58607"/>
                        <a:pt x="230119" y="58137"/>
                      </a:cubicBezTo>
                      <a:cubicBezTo>
                        <a:pt x="221880" y="57901"/>
                        <a:pt x="217643" y="61226"/>
                        <a:pt x="214936" y="68729"/>
                      </a:cubicBezTo>
                      <a:cubicBezTo>
                        <a:pt x="209051" y="85325"/>
                        <a:pt x="202342" y="101714"/>
                        <a:pt x="196163" y="118221"/>
                      </a:cubicBezTo>
                      <a:cubicBezTo>
                        <a:pt x="195222" y="121461"/>
                        <a:pt x="194545" y="124765"/>
                        <a:pt x="194133" y="128108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8" name="Рисунок 18">
                  <a:extLst>
                    <a:ext uri="{FF2B5EF4-FFF2-40B4-BE49-F238E27FC236}">
                      <a16:creationId xmlns:a16="http://schemas.microsoft.com/office/drawing/2014/main" id="{80CC7CDE-4172-462C-882C-CDFAF471A1AE}"/>
                    </a:ext>
                  </a:extLst>
                </p:cNvPr>
                <p:cNvSpPr/>
                <p:nvPr/>
              </p:nvSpPr>
              <p:spPr>
                <a:xfrm>
                  <a:off x="4082634" y="3193731"/>
                  <a:ext cx="127276" cy="127327"/>
                </a:xfrm>
                <a:custGeom>
                  <a:avLst/>
                  <a:gdLst>
                    <a:gd name="connsiteX0" fmla="*/ 62704 w 127276"/>
                    <a:gd name="connsiteY0" fmla="*/ 127539 h 127327"/>
                    <a:gd name="connsiteX1" fmla="*/ -1558 w 127276"/>
                    <a:gd name="connsiteY1" fmla="*/ 65230 h 127327"/>
                    <a:gd name="connsiteX2" fmla="*/ -1558 w 127276"/>
                    <a:gd name="connsiteY2" fmla="*/ 64954 h 127327"/>
                    <a:gd name="connsiteX3" fmla="*/ 60939 w 127276"/>
                    <a:gd name="connsiteY3" fmla="*/ 229 h 127327"/>
                    <a:gd name="connsiteX4" fmla="*/ 62263 w 127276"/>
                    <a:gd name="connsiteY4" fmla="*/ 220 h 127327"/>
                    <a:gd name="connsiteX5" fmla="*/ 125702 w 127276"/>
                    <a:gd name="connsiteY5" fmla="*/ 63659 h 127327"/>
                    <a:gd name="connsiteX6" fmla="*/ 63646 w 127276"/>
                    <a:gd name="connsiteY6" fmla="*/ 127533 h 127327"/>
                    <a:gd name="connsiteX7" fmla="*/ 62704 w 127276"/>
                    <a:gd name="connsiteY7" fmla="*/ 127539 h 127327"/>
                    <a:gd name="connsiteX8" fmla="*/ 61439 w 127276"/>
                    <a:gd name="connsiteY8" fmla="*/ 30880 h 127327"/>
                    <a:gd name="connsiteX9" fmla="*/ 29043 w 127276"/>
                    <a:gd name="connsiteY9" fmla="*/ 64628 h 127327"/>
                    <a:gd name="connsiteX10" fmla="*/ 29072 w 127276"/>
                    <a:gd name="connsiteY10" fmla="*/ 65219 h 127327"/>
                    <a:gd name="connsiteX11" fmla="*/ 62381 w 127276"/>
                    <a:gd name="connsiteY11" fmla="*/ 97232 h 127327"/>
                    <a:gd name="connsiteX12" fmla="*/ 95836 w 127276"/>
                    <a:gd name="connsiteY12" fmla="*/ 63895 h 127327"/>
                    <a:gd name="connsiteX13" fmla="*/ 95836 w 127276"/>
                    <a:gd name="connsiteY13" fmla="*/ 63659 h 127327"/>
                    <a:gd name="connsiteX14" fmla="*/ 61527 w 127276"/>
                    <a:gd name="connsiteY14" fmla="*/ 30732 h 127327"/>
                    <a:gd name="connsiteX15" fmla="*/ 61439 w 127276"/>
                    <a:gd name="connsiteY15" fmla="*/ 30733 h 12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7276" h="127327">
                      <a:moveTo>
                        <a:pt x="62704" y="127539"/>
                      </a:moveTo>
                      <a:cubicBezTo>
                        <a:pt x="27748" y="128078"/>
                        <a:pt x="-1029" y="100181"/>
                        <a:pt x="-1558" y="65230"/>
                      </a:cubicBezTo>
                      <a:cubicBezTo>
                        <a:pt x="-1558" y="65138"/>
                        <a:pt x="-1558" y="65046"/>
                        <a:pt x="-1558" y="64954"/>
                      </a:cubicBezTo>
                      <a:cubicBezTo>
                        <a:pt x="-2176" y="29825"/>
                        <a:pt x="25806" y="847"/>
                        <a:pt x="60939" y="229"/>
                      </a:cubicBezTo>
                      <a:cubicBezTo>
                        <a:pt x="61380" y="223"/>
                        <a:pt x="61822" y="217"/>
                        <a:pt x="62263" y="220"/>
                      </a:cubicBezTo>
                      <a:cubicBezTo>
                        <a:pt x="97278" y="270"/>
                        <a:pt x="125643" y="28643"/>
                        <a:pt x="125702" y="63659"/>
                      </a:cubicBezTo>
                      <a:cubicBezTo>
                        <a:pt x="126202" y="98432"/>
                        <a:pt x="98425" y="127029"/>
                        <a:pt x="63646" y="127533"/>
                      </a:cubicBezTo>
                      <a:cubicBezTo>
                        <a:pt x="63322" y="127537"/>
                        <a:pt x="63028" y="127540"/>
                        <a:pt x="62704" y="127539"/>
                      </a:cubicBezTo>
                      <a:close/>
                      <a:moveTo>
                        <a:pt x="61439" y="30880"/>
                      </a:moveTo>
                      <a:cubicBezTo>
                        <a:pt x="43166" y="31257"/>
                        <a:pt x="28690" y="46366"/>
                        <a:pt x="29043" y="64628"/>
                      </a:cubicBezTo>
                      <a:cubicBezTo>
                        <a:pt x="29072" y="64825"/>
                        <a:pt x="29072" y="65022"/>
                        <a:pt x="29072" y="65219"/>
                      </a:cubicBezTo>
                      <a:cubicBezTo>
                        <a:pt x="29543" y="83209"/>
                        <a:pt x="44373" y="97480"/>
                        <a:pt x="62381" y="97232"/>
                      </a:cubicBezTo>
                      <a:cubicBezTo>
                        <a:pt x="80830" y="97265"/>
                        <a:pt x="95807" y="82340"/>
                        <a:pt x="95836" y="63895"/>
                      </a:cubicBezTo>
                      <a:cubicBezTo>
                        <a:pt x="95836" y="63816"/>
                        <a:pt x="95836" y="63738"/>
                        <a:pt x="95836" y="63659"/>
                      </a:cubicBezTo>
                      <a:cubicBezTo>
                        <a:pt x="95454" y="45089"/>
                        <a:pt x="80094" y="30347"/>
                        <a:pt x="61527" y="30732"/>
                      </a:cubicBezTo>
                      <a:cubicBezTo>
                        <a:pt x="61498" y="30732"/>
                        <a:pt x="61469" y="30733"/>
                        <a:pt x="61439" y="30733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9" name="Рисунок 18">
                  <a:extLst>
                    <a:ext uri="{FF2B5EF4-FFF2-40B4-BE49-F238E27FC236}">
                      <a16:creationId xmlns:a16="http://schemas.microsoft.com/office/drawing/2014/main" id="{927A3A30-E8BF-4AA4-9F37-F51294E72F7A}"/>
                    </a:ext>
                  </a:extLst>
                </p:cNvPr>
                <p:cNvSpPr/>
                <p:nvPr/>
              </p:nvSpPr>
              <p:spPr>
                <a:xfrm>
                  <a:off x="4517300" y="3193672"/>
                  <a:ext cx="127325" cy="127214"/>
                </a:xfrm>
                <a:custGeom>
                  <a:avLst/>
                  <a:gdLst>
                    <a:gd name="connsiteX0" fmla="*/ 125751 w 127325"/>
                    <a:gd name="connsiteY0" fmla="*/ 63512 h 127214"/>
                    <a:gd name="connsiteX1" fmla="*/ 63665 w 127325"/>
                    <a:gd name="connsiteY1" fmla="*/ 127415 h 127214"/>
                    <a:gd name="connsiteX2" fmla="*/ 62930 w 127325"/>
                    <a:gd name="connsiteY2" fmla="*/ 127421 h 127214"/>
                    <a:gd name="connsiteX3" fmla="*/ -1568 w 127325"/>
                    <a:gd name="connsiteY3" fmla="*/ 65410 h 127214"/>
                    <a:gd name="connsiteX4" fmla="*/ -1568 w 127325"/>
                    <a:gd name="connsiteY4" fmla="*/ 63571 h 127214"/>
                    <a:gd name="connsiteX5" fmla="*/ 62135 w 127325"/>
                    <a:gd name="connsiteY5" fmla="*/ 220 h 127214"/>
                    <a:gd name="connsiteX6" fmla="*/ 125751 w 127325"/>
                    <a:gd name="connsiteY6" fmla="*/ 63364 h 127214"/>
                    <a:gd name="connsiteX7" fmla="*/ 125751 w 127325"/>
                    <a:gd name="connsiteY7" fmla="*/ 63512 h 127214"/>
                    <a:gd name="connsiteX8" fmla="*/ 62135 w 127325"/>
                    <a:gd name="connsiteY8" fmla="*/ 30762 h 127214"/>
                    <a:gd name="connsiteX9" fmla="*/ 28798 w 127325"/>
                    <a:gd name="connsiteY9" fmla="*/ 64040 h 127214"/>
                    <a:gd name="connsiteX10" fmla="*/ 28798 w 127325"/>
                    <a:gd name="connsiteY10" fmla="*/ 64336 h 127214"/>
                    <a:gd name="connsiteX11" fmla="*/ 61459 w 127325"/>
                    <a:gd name="connsiteY11" fmla="*/ 97203 h 127214"/>
                    <a:gd name="connsiteX12" fmla="*/ 95620 w 127325"/>
                    <a:gd name="connsiteY12" fmla="*/ 64277 h 127214"/>
                    <a:gd name="connsiteX13" fmla="*/ 62135 w 127325"/>
                    <a:gd name="connsiteY13" fmla="*/ 30762 h 127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7325" h="127214">
                      <a:moveTo>
                        <a:pt x="125751" y="63512"/>
                      </a:moveTo>
                      <a:cubicBezTo>
                        <a:pt x="126251" y="98301"/>
                        <a:pt x="98474" y="126911"/>
                        <a:pt x="63665" y="127415"/>
                      </a:cubicBezTo>
                      <a:cubicBezTo>
                        <a:pt x="63430" y="127418"/>
                        <a:pt x="63165" y="127421"/>
                        <a:pt x="62930" y="127421"/>
                      </a:cubicBezTo>
                      <a:cubicBezTo>
                        <a:pt x="28003" y="128105"/>
                        <a:pt x="-862" y="100342"/>
                        <a:pt x="-1568" y="65410"/>
                      </a:cubicBezTo>
                      <a:cubicBezTo>
                        <a:pt x="-1568" y="64797"/>
                        <a:pt x="-1568" y="64184"/>
                        <a:pt x="-1568" y="63571"/>
                      </a:cubicBezTo>
                      <a:cubicBezTo>
                        <a:pt x="-1451" y="28499"/>
                        <a:pt x="27061" y="155"/>
                        <a:pt x="62135" y="220"/>
                      </a:cubicBezTo>
                      <a:cubicBezTo>
                        <a:pt x="97150" y="91"/>
                        <a:pt x="125633" y="28361"/>
                        <a:pt x="125751" y="63364"/>
                      </a:cubicBezTo>
                      <a:cubicBezTo>
                        <a:pt x="125751" y="63413"/>
                        <a:pt x="125751" y="63463"/>
                        <a:pt x="125751" y="63512"/>
                      </a:cubicBezTo>
                      <a:close/>
                      <a:moveTo>
                        <a:pt x="62135" y="30762"/>
                      </a:moveTo>
                      <a:cubicBezTo>
                        <a:pt x="43745" y="30746"/>
                        <a:pt x="28827" y="45645"/>
                        <a:pt x="28798" y="64040"/>
                      </a:cubicBezTo>
                      <a:cubicBezTo>
                        <a:pt x="28798" y="64139"/>
                        <a:pt x="28798" y="64237"/>
                        <a:pt x="28798" y="64336"/>
                      </a:cubicBezTo>
                      <a:cubicBezTo>
                        <a:pt x="29210" y="82240"/>
                        <a:pt x="43569" y="96690"/>
                        <a:pt x="61459" y="97203"/>
                      </a:cubicBezTo>
                      <a:cubicBezTo>
                        <a:pt x="79908" y="97386"/>
                        <a:pt x="95120" y="82734"/>
                        <a:pt x="95620" y="64277"/>
                      </a:cubicBezTo>
                      <a:cubicBezTo>
                        <a:pt x="95561" y="45806"/>
                        <a:pt x="80614" y="30843"/>
                        <a:pt x="62135" y="30762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20" name="Рисунок 18">
                  <a:extLst>
                    <a:ext uri="{FF2B5EF4-FFF2-40B4-BE49-F238E27FC236}">
                      <a16:creationId xmlns:a16="http://schemas.microsoft.com/office/drawing/2014/main" id="{E264416A-B6F0-4B19-9FA8-30DD6396D227}"/>
                    </a:ext>
                  </a:extLst>
                </p:cNvPr>
                <p:cNvSpPr/>
                <p:nvPr/>
              </p:nvSpPr>
              <p:spPr>
                <a:xfrm>
                  <a:off x="5115196" y="3193668"/>
                  <a:ext cx="127238" cy="127210"/>
                </a:xfrm>
                <a:custGeom>
                  <a:avLst/>
                  <a:gdLst>
                    <a:gd name="connsiteX0" fmla="*/ 62171 w 127238"/>
                    <a:gd name="connsiteY0" fmla="*/ 127425 h 127210"/>
                    <a:gd name="connsiteX1" fmla="*/ -1562 w 127238"/>
                    <a:gd name="connsiteY1" fmla="*/ 65286 h 127210"/>
                    <a:gd name="connsiteX2" fmla="*/ -1562 w 127238"/>
                    <a:gd name="connsiteY2" fmla="*/ 64457 h 127210"/>
                    <a:gd name="connsiteX3" fmla="*/ 60906 w 127238"/>
                    <a:gd name="connsiteY3" fmla="*/ 227 h 127210"/>
                    <a:gd name="connsiteX4" fmla="*/ 62554 w 127238"/>
                    <a:gd name="connsiteY4" fmla="*/ 224 h 127210"/>
                    <a:gd name="connsiteX5" fmla="*/ 125669 w 127238"/>
                    <a:gd name="connsiteY5" fmla="*/ 64102 h 127210"/>
                    <a:gd name="connsiteX6" fmla="*/ 125669 w 127238"/>
                    <a:gd name="connsiteY6" fmla="*/ 64104 h 127210"/>
                    <a:gd name="connsiteX7" fmla="*/ 62819 w 127238"/>
                    <a:gd name="connsiteY7" fmla="*/ 127426 h 127210"/>
                    <a:gd name="connsiteX8" fmla="*/ 62171 w 127238"/>
                    <a:gd name="connsiteY8" fmla="*/ 127425 h 127210"/>
                    <a:gd name="connsiteX9" fmla="*/ 59994 w 127238"/>
                    <a:gd name="connsiteY9" fmla="*/ 97147 h 127210"/>
                    <a:gd name="connsiteX10" fmla="*/ 95303 w 127238"/>
                    <a:gd name="connsiteY10" fmla="*/ 65546 h 127210"/>
                    <a:gd name="connsiteX11" fmla="*/ 64701 w 127238"/>
                    <a:gd name="connsiteY11" fmla="*/ 30854 h 127210"/>
                    <a:gd name="connsiteX12" fmla="*/ 28628 w 127238"/>
                    <a:gd name="connsiteY12" fmla="*/ 61597 h 127210"/>
                    <a:gd name="connsiteX13" fmla="*/ 28628 w 127238"/>
                    <a:gd name="connsiteY13" fmla="*/ 61603 h 127210"/>
                    <a:gd name="connsiteX14" fmla="*/ 59994 w 127238"/>
                    <a:gd name="connsiteY14" fmla="*/ 97147 h 127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238" h="127210">
                      <a:moveTo>
                        <a:pt x="62171" y="127425"/>
                      </a:moveTo>
                      <a:cubicBezTo>
                        <a:pt x="27421" y="127864"/>
                        <a:pt x="-1121" y="100043"/>
                        <a:pt x="-1562" y="65286"/>
                      </a:cubicBezTo>
                      <a:cubicBezTo>
                        <a:pt x="-1562" y="65010"/>
                        <a:pt x="-1562" y="64733"/>
                        <a:pt x="-1562" y="64457"/>
                      </a:cubicBezTo>
                      <a:cubicBezTo>
                        <a:pt x="-2062" y="29473"/>
                        <a:pt x="25920" y="715"/>
                        <a:pt x="60906" y="227"/>
                      </a:cubicBezTo>
                      <a:cubicBezTo>
                        <a:pt x="61435" y="218"/>
                        <a:pt x="61995" y="218"/>
                        <a:pt x="62554" y="224"/>
                      </a:cubicBezTo>
                      <a:cubicBezTo>
                        <a:pt x="97627" y="435"/>
                        <a:pt x="125875" y="29033"/>
                        <a:pt x="125669" y="64102"/>
                      </a:cubicBezTo>
                      <a:cubicBezTo>
                        <a:pt x="125669" y="64102"/>
                        <a:pt x="125669" y="64103"/>
                        <a:pt x="125669" y="64104"/>
                      </a:cubicBezTo>
                      <a:cubicBezTo>
                        <a:pt x="125786" y="98945"/>
                        <a:pt x="97657" y="127295"/>
                        <a:pt x="62819" y="127426"/>
                      </a:cubicBezTo>
                      <a:cubicBezTo>
                        <a:pt x="62612" y="127427"/>
                        <a:pt x="62377" y="127426"/>
                        <a:pt x="62171" y="127425"/>
                      </a:cubicBezTo>
                      <a:close/>
                      <a:moveTo>
                        <a:pt x="59994" y="97147"/>
                      </a:moveTo>
                      <a:cubicBezTo>
                        <a:pt x="78472" y="98167"/>
                        <a:pt x="94273" y="84021"/>
                        <a:pt x="95303" y="65546"/>
                      </a:cubicBezTo>
                      <a:cubicBezTo>
                        <a:pt x="96097" y="47629"/>
                        <a:pt x="82592" y="32294"/>
                        <a:pt x="64701" y="30854"/>
                      </a:cubicBezTo>
                      <a:cubicBezTo>
                        <a:pt x="46253" y="29382"/>
                        <a:pt x="30099" y="43146"/>
                        <a:pt x="28628" y="61597"/>
                      </a:cubicBezTo>
                      <a:cubicBezTo>
                        <a:pt x="28628" y="61599"/>
                        <a:pt x="28628" y="61601"/>
                        <a:pt x="28628" y="61603"/>
                      </a:cubicBezTo>
                      <a:cubicBezTo>
                        <a:pt x="27597" y="80036"/>
                        <a:pt x="41574" y="95872"/>
                        <a:pt x="59994" y="97147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21" name="Рисунок 18">
                  <a:extLst>
                    <a:ext uri="{FF2B5EF4-FFF2-40B4-BE49-F238E27FC236}">
                      <a16:creationId xmlns:a16="http://schemas.microsoft.com/office/drawing/2014/main" id="{B8304370-3A2B-46CE-867D-A1D74D1D6EC2}"/>
                    </a:ext>
                  </a:extLst>
                </p:cNvPr>
                <p:cNvSpPr/>
                <p:nvPr/>
              </p:nvSpPr>
              <p:spPr>
                <a:xfrm>
                  <a:off x="4971229" y="3193642"/>
                  <a:ext cx="127097" cy="127245"/>
                </a:xfrm>
                <a:custGeom>
                  <a:avLst/>
                  <a:gdLst>
                    <a:gd name="connsiteX0" fmla="*/ 61312 w 127097"/>
                    <a:gd name="connsiteY0" fmla="*/ 127451 h 127245"/>
                    <a:gd name="connsiteX1" fmla="*/ -1568 w 127097"/>
                    <a:gd name="connsiteY1" fmla="*/ 64519 h 127245"/>
                    <a:gd name="connsiteX2" fmla="*/ -1568 w 127097"/>
                    <a:gd name="connsiteY2" fmla="*/ 63659 h 127245"/>
                    <a:gd name="connsiteX3" fmla="*/ 61518 w 127097"/>
                    <a:gd name="connsiteY3" fmla="*/ 220 h 127245"/>
                    <a:gd name="connsiteX4" fmla="*/ 61900 w 127097"/>
                    <a:gd name="connsiteY4" fmla="*/ 220 h 127245"/>
                    <a:gd name="connsiteX5" fmla="*/ 125516 w 127097"/>
                    <a:gd name="connsiteY5" fmla="*/ 63290 h 127245"/>
                    <a:gd name="connsiteX6" fmla="*/ 125516 w 127097"/>
                    <a:gd name="connsiteY6" fmla="*/ 64954 h 127245"/>
                    <a:gd name="connsiteX7" fmla="*/ 62282 w 127097"/>
                    <a:gd name="connsiteY7" fmla="*/ 127464 h 127245"/>
                    <a:gd name="connsiteX8" fmla="*/ 61312 w 127097"/>
                    <a:gd name="connsiteY8" fmla="*/ 127451 h 127245"/>
                    <a:gd name="connsiteX9" fmla="*/ 62459 w 127097"/>
                    <a:gd name="connsiteY9" fmla="*/ 30792 h 127245"/>
                    <a:gd name="connsiteX10" fmla="*/ 28621 w 127097"/>
                    <a:gd name="connsiteY10" fmla="*/ 63836 h 127245"/>
                    <a:gd name="connsiteX11" fmla="*/ 62341 w 127097"/>
                    <a:gd name="connsiteY11" fmla="*/ 97232 h 127245"/>
                    <a:gd name="connsiteX12" fmla="*/ 95473 w 127097"/>
                    <a:gd name="connsiteY12" fmla="*/ 64865 h 127245"/>
                    <a:gd name="connsiteX13" fmla="*/ 62871 w 127097"/>
                    <a:gd name="connsiteY13" fmla="*/ 30799 h 127245"/>
                    <a:gd name="connsiteX14" fmla="*/ 62459 w 127097"/>
                    <a:gd name="connsiteY14" fmla="*/ 30792 h 127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097" h="127245">
                      <a:moveTo>
                        <a:pt x="61312" y="127451"/>
                      </a:moveTo>
                      <a:cubicBezTo>
                        <a:pt x="26562" y="127438"/>
                        <a:pt x="-1598" y="99262"/>
                        <a:pt x="-1568" y="64519"/>
                      </a:cubicBezTo>
                      <a:cubicBezTo>
                        <a:pt x="-1568" y="64232"/>
                        <a:pt x="-1568" y="63946"/>
                        <a:pt x="-1568" y="63659"/>
                      </a:cubicBezTo>
                      <a:cubicBezTo>
                        <a:pt x="-1657" y="28720"/>
                        <a:pt x="26591" y="317"/>
                        <a:pt x="61518" y="220"/>
                      </a:cubicBezTo>
                      <a:cubicBezTo>
                        <a:pt x="61635" y="220"/>
                        <a:pt x="61782" y="220"/>
                        <a:pt x="61900" y="220"/>
                      </a:cubicBezTo>
                      <a:cubicBezTo>
                        <a:pt x="96885" y="64"/>
                        <a:pt x="125368" y="28303"/>
                        <a:pt x="125516" y="63290"/>
                      </a:cubicBezTo>
                      <a:cubicBezTo>
                        <a:pt x="125545" y="63845"/>
                        <a:pt x="125516" y="64399"/>
                        <a:pt x="125516" y="64954"/>
                      </a:cubicBezTo>
                      <a:cubicBezTo>
                        <a:pt x="125310" y="99681"/>
                        <a:pt x="97003" y="127668"/>
                        <a:pt x="62282" y="127464"/>
                      </a:cubicBezTo>
                      <a:cubicBezTo>
                        <a:pt x="61959" y="127462"/>
                        <a:pt x="61635" y="127458"/>
                        <a:pt x="61312" y="127451"/>
                      </a:cubicBezTo>
                      <a:close/>
                      <a:moveTo>
                        <a:pt x="62459" y="30792"/>
                      </a:moveTo>
                      <a:cubicBezTo>
                        <a:pt x="44010" y="30628"/>
                        <a:pt x="28886" y="45390"/>
                        <a:pt x="28621" y="63836"/>
                      </a:cubicBezTo>
                      <a:cubicBezTo>
                        <a:pt x="28827" y="82319"/>
                        <a:pt x="43863" y="97201"/>
                        <a:pt x="62341" y="97232"/>
                      </a:cubicBezTo>
                      <a:cubicBezTo>
                        <a:pt x="80261" y="97038"/>
                        <a:pt x="94855" y="82778"/>
                        <a:pt x="95473" y="64865"/>
                      </a:cubicBezTo>
                      <a:cubicBezTo>
                        <a:pt x="95885" y="46458"/>
                        <a:pt x="81291" y="31206"/>
                        <a:pt x="62871" y="30799"/>
                      </a:cubicBezTo>
                      <a:cubicBezTo>
                        <a:pt x="62753" y="30796"/>
                        <a:pt x="62606" y="30794"/>
                        <a:pt x="62459" y="30792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22" name="Рисунок 18">
                  <a:extLst>
                    <a:ext uri="{FF2B5EF4-FFF2-40B4-BE49-F238E27FC236}">
                      <a16:creationId xmlns:a16="http://schemas.microsoft.com/office/drawing/2014/main" id="{ED0D7CE1-12D7-4745-9463-4CA06352713A}"/>
                    </a:ext>
                  </a:extLst>
                </p:cNvPr>
                <p:cNvSpPr/>
                <p:nvPr/>
              </p:nvSpPr>
              <p:spPr>
                <a:xfrm>
                  <a:off x="4661319" y="3193665"/>
                  <a:ext cx="127247" cy="126923"/>
                </a:xfrm>
                <a:custGeom>
                  <a:avLst/>
                  <a:gdLst>
                    <a:gd name="connsiteX0" fmla="*/ 61942 w 127247"/>
                    <a:gd name="connsiteY0" fmla="*/ 127134 h 126923"/>
                    <a:gd name="connsiteX1" fmla="*/ -1555 w 127247"/>
                    <a:gd name="connsiteY1" fmla="*/ 62694 h 126923"/>
                    <a:gd name="connsiteX2" fmla="*/ 62796 w 127247"/>
                    <a:gd name="connsiteY2" fmla="*/ 227 h 126923"/>
                    <a:gd name="connsiteX3" fmla="*/ 62855 w 127247"/>
                    <a:gd name="connsiteY3" fmla="*/ 227 h 126923"/>
                    <a:gd name="connsiteX4" fmla="*/ 125676 w 127247"/>
                    <a:gd name="connsiteY4" fmla="*/ 64277 h 126923"/>
                    <a:gd name="connsiteX5" fmla="*/ 125676 w 127247"/>
                    <a:gd name="connsiteY5" fmla="*/ 64313 h 126923"/>
                    <a:gd name="connsiteX6" fmla="*/ 63149 w 127247"/>
                    <a:gd name="connsiteY6" fmla="*/ 127143 h 126923"/>
                    <a:gd name="connsiteX7" fmla="*/ 61942 w 127247"/>
                    <a:gd name="connsiteY7" fmla="*/ 127134 h 126923"/>
                    <a:gd name="connsiteX8" fmla="*/ 62237 w 127247"/>
                    <a:gd name="connsiteY8" fmla="*/ 97386 h 126923"/>
                    <a:gd name="connsiteX9" fmla="*/ 95516 w 127247"/>
                    <a:gd name="connsiteY9" fmla="*/ 63580 h 126923"/>
                    <a:gd name="connsiteX10" fmla="*/ 95516 w 127247"/>
                    <a:gd name="connsiteY10" fmla="*/ 63548 h 126923"/>
                    <a:gd name="connsiteX11" fmla="*/ 61236 w 127247"/>
                    <a:gd name="connsiteY11" fmla="*/ 30769 h 126923"/>
                    <a:gd name="connsiteX12" fmla="*/ 28869 w 127247"/>
                    <a:gd name="connsiteY12" fmla="*/ 63754 h 126923"/>
                    <a:gd name="connsiteX13" fmla="*/ 62295 w 127247"/>
                    <a:gd name="connsiteY13" fmla="*/ 97386 h 126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7247" h="126923">
                      <a:moveTo>
                        <a:pt x="61942" y="127134"/>
                      </a:moveTo>
                      <a:cubicBezTo>
                        <a:pt x="25368" y="126810"/>
                        <a:pt x="-2261" y="98769"/>
                        <a:pt x="-1555" y="62694"/>
                      </a:cubicBezTo>
                      <a:cubicBezTo>
                        <a:pt x="-1026" y="27678"/>
                        <a:pt x="27751" y="-291"/>
                        <a:pt x="62796" y="227"/>
                      </a:cubicBezTo>
                      <a:cubicBezTo>
                        <a:pt x="62796" y="227"/>
                        <a:pt x="62825" y="227"/>
                        <a:pt x="62855" y="227"/>
                      </a:cubicBezTo>
                      <a:cubicBezTo>
                        <a:pt x="97899" y="565"/>
                        <a:pt x="126029" y="29243"/>
                        <a:pt x="125676" y="64277"/>
                      </a:cubicBezTo>
                      <a:cubicBezTo>
                        <a:pt x="125676" y="64289"/>
                        <a:pt x="125676" y="64301"/>
                        <a:pt x="125676" y="64313"/>
                      </a:cubicBezTo>
                      <a:cubicBezTo>
                        <a:pt x="125764" y="98926"/>
                        <a:pt x="97781" y="127056"/>
                        <a:pt x="63149" y="127143"/>
                      </a:cubicBezTo>
                      <a:cubicBezTo>
                        <a:pt x="62766" y="127143"/>
                        <a:pt x="62354" y="127141"/>
                        <a:pt x="61942" y="127134"/>
                      </a:cubicBezTo>
                      <a:close/>
                      <a:moveTo>
                        <a:pt x="62237" y="97386"/>
                      </a:moveTo>
                      <a:cubicBezTo>
                        <a:pt x="80774" y="97240"/>
                        <a:pt x="95663" y="82105"/>
                        <a:pt x="95516" y="63580"/>
                      </a:cubicBezTo>
                      <a:cubicBezTo>
                        <a:pt x="95516" y="63569"/>
                        <a:pt x="95516" y="63558"/>
                        <a:pt x="95516" y="63548"/>
                      </a:cubicBezTo>
                      <a:cubicBezTo>
                        <a:pt x="95074" y="45039"/>
                        <a:pt x="79744" y="30375"/>
                        <a:pt x="61236" y="30769"/>
                      </a:cubicBezTo>
                      <a:cubicBezTo>
                        <a:pt x="43287" y="31199"/>
                        <a:pt x="28958" y="45814"/>
                        <a:pt x="28869" y="63754"/>
                      </a:cubicBezTo>
                      <a:cubicBezTo>
                        <a:pt x="28899" y="82235"/>
                        <a:pt x="43817" y="97240"/>
                        <a:pt x="62295" y="97386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23" name="Рисунок 18">
                  <a:extLst>
                    <a:ext uri="{FF2B5EF4-FFF2-40B4-BE49-F238E27FC236}">
                      <a16:creationId xmlns:a16="http://schemas.microsoft.com/office/drawing/2014/main" id="{29D9C385-605C-47AD-AA5E-138441E3C668}"/>
                    </a:ext>
                  </a:extLst>
                </p:cNvPr>
                <p:cNvSpPr/>
                <p:nvPr/>
              </p:nvSpPr>
              <p:spPr>
                <a:xfrm>
                  <a:off x="4771998" y="3196733"/>
                  <a:ext cx="215768" cy="27680"/>
                </a:xfrm>
                <a:custGeom>
                  <a:avLst/>
                  <a:gdLst>
                    <a:gd name="connsiteX0" fmla="*/ 214200 w 215768"/>
                    <a:gd name="connsiteY0" fmla="*/ 3250 h 27680"/>
                    <a:gd name="connsiteX1" fmla="*/ 206079 w 215768"/>
                    <a:gd name="connsiteY1" fmla="*/ 9518 h 27680"/>
                    <a:gd name="connsiteX2" fmla="*/ 165797 w 215768"/>
                    <a:gd name="connsiteY2" fmla="*/ 27849 h 27680"/>
                    <a:gd name="connsiteX3" fmla="*/ 33388 w 215768"/>
                    <a:gd name="connsiteY3" fmla="*/ 27849 h 27680"/>
                    <a:gd name="connsiteX4" fmla="*/ 12791 w 215768"/>
                    <a:gd name="connsiteY4" fmla="*/ 17433 h 27680"/>
                    <a:gd name="connsiteX5" fmla="*/ -1568 w 215768"/>
                    <a:gd name="connsiteY5" fmla="*/ 220 h 27680"/>
                    <a:gd name="connsiteX6" fmla="*/ 212258 w 215768"/>
                    <a:gd name="connsiteY6" fmla="*/ 220 h 27680"/>
                    <a:gd name="connsiteX7" fmla="*/ 214200 w 215768"/>
                    <a:gd name="connsiteY7" fmla="*/ 3250 h 2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5768" h="27680">
                      <a:moveTo>
                        <a:pt x="214200" y="3250"/>
                      </a:moveTo>
                      <a:cubicBezTo>
                        <a:pt x="211434" y="5310"/>
                        <a:pt x="207403" y="6781"/>
                        <a:pt x="206079" y="9518"/>
                      </a:cubicBezTo>
                      <a:cubicBezTo>
                        <a:pt x="197693" y="27172"/>
                        <a:pt x="182863" y="28202"/>
                        <a:pt x="165797" y="27849"/>
                      </a:cubicBezTo>
                      <a:cubicBezTo>
                        <a:pt x="121661" y="27025"/>
                        <a:pt x="77524" y="27378"/>
                        <a:pt x="33388" y="27849"/>
                      </a:cubicBezTo>
                      <a:cubicBezTo>
                        <a:pt x="24178" y="27849"/>
                        <a:pt x="17646" y="26113"/>
                        <a:pt x="12791" y="17433"/>
                      </a:cubicBezTo>
                      <a:cubicBezTo>
                        <a:pt x="9583" y="11548"/>
                        <a:pt x="4169" y="6928"/>
                        <a:pt x="-1568" y="220"/>
                      </a:cubicBezTo>
                      <a:lnTo>
                        <a:pt x="212258" y="220"/>
                      </a:lnTo>
                      <a:cubicBezTo>
                        <a:pt x="213141" y="1191"/>
                        <a:pt x="213612" y="2220"/>
                        <a:pt x="214200" y="3250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24" name="Рисунок 18">
                  <a:extLst>
                    <a:ext uri="{FF2B5EF4-FFF2-40B4-BE49-F238E27FC236}">
                      <a16:creationId xmlns:a16="http://schemas.microsoft.com/office/drawing/2014/main" id="{08876386-AB20-4E54-A732-019C3E5D1583}"/>
                    </a:ext>
                  </a:extLst>
                </p:cNvPr>
                <p:cNvSpPr/>
                <p:nvPr/>
              </p:nvSpPr>
              <p:spPr>
                <a:xfrm>
                  <a:off x="4418817" y="2886365"/>
                  <a:ext cx="28902" cy="268526"/>
                </a:xfrm>
                <a:custGeom>
                  <a:avLst/>
                  <a:gdLst>
                    <a:gd name="connsiteX0" fmla="*/ -1568 w 28902"/>
                    <a:gd name="connsiteY0" fmla="*/ 220 h 268526"/>
                    <a:gd name="connsiteX1" fmla="*/ 12290 w 28902"/>
                    <a:gd name="connsiteY1" fmla="*/ 31321 h 268526"/>
                    <a:gd name="connsiteX2" fmla="*/ 12026 w 28902"/>
                    <a:gd name="connsiteY2" fmla="*/ 147488 h 268526"/>
                    <a:gd name="connsiteX3" fmla="*/ 21588 w 28902"/>
                    <a:gd name="connsiteY3" fmla="*/ 168674 h 268526"/>
                    <a:gd name="connsiteX4" fmla="*/ 27061 w 28902"/>
                    <a:gd name="connsiteY4" fmla="*/ 178148 h 268526"/>
                    <a:gd name="connsiteX5" fmla="*/ 27297 w 28902"/>
                    <a:gd name="connsiteY5" fmla="*/ 268746 h 268526"/>
                    <a:gd name="connsiteX6" fmla="*/ -1568 w 28902"/>
                    <a:gd name="connsiteY6" fmla="*/ 268746 h 268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902" h="268526">
                      <a:moveTo>
                        <a:pt x="-1568" y="220"/>
                      </a:moveTo>
                      <a:cubicBezTo>
                        <a:pt x="7553" y="11165"/>
                        <a:pt x="12438" y="19698"/>
                        <a:pt x="12290" y="31321"/>
                      </a:cubicBezTo>
                      <a:cubicBezTo>
                        <a:pt x="11878" y="70043"/>
                        <a:pt x="12290" y="108766"/>
                        <a:pt x="12026" y="147488"/>
                      </a:cubicBezTo>
                      <a:cubicBezTo>
                        <a:pt x="12026" y="156316"/>
                        <a:pt x="12732" y="163760"/>
                        <a:pt x="21588" y="168674"/>
                      </a:cubicBezTo>
                      <a:cubicBezTo>
                        <a:pt x="24708" y="170872"/>
                        <a:pt x="26708" y="174338"/>
                        <a:pt x="27061" y="178148"/>
                      </a:cubicBezTo>
                      <a:cubicBezTo>
                        <a:pt x="27473" y="207926"/>
                        <a:pt x="27297" y="237762"/>
                        <a:pt x="27297" y="268746"/>
                      </a:cubicBezTo>
                      <a:lnTo>
                        <a:pt x="-1568" y="268746"/>
                      </a:lnTo>
                      <a:close/>
                    </a:path>
                  </a:pathLst>
                </a:custGeom>
                <a:solidFill>
                  <a:srgbClr val="293D6D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25" name="Рисунок 18">
                  <a:extLst>
                    <a:ext uri="{FF2B5EF4-FFF2-40B4-BE49-F238E27FC236}">
                      <a16:creationId xmlns:a16="http://schemas.microsoft.com/office/drawing/2014/main" id="{A75A8C25-D81D-4EB2-A9D3-9DCBF4802D57}"/>
                    </a:ext>
                  </a:extLst>
                </p:cNvPr>
                <p:cNvSpPr/>
                <p:nvPr/>
              </p:nvSpPr>
              <p:spPr>
                <a:xfrm>
                  <a:off x="5226044" y="3196085"/>
                  <a:ext cx="81976" cy="27864"/>
                </a:xfrm>
                <a:custGeom>
                  <a:avLst/>
                  <a:gdLst>
                    <a:gd name="connsiteX0" fmla="*/ -1568 w 81976"/>
                    <a:gd name="connsiteY0" fmla="*/ 220 h 27864"/>
                    <a:gd name="connsiteX1" fmla="*/ 80408 w 81976"/>
                    <a:gd name="connsiteY1" fmla="*/ 220 h 27864"/>
                    <a:gd name="connsiteX2" fmla="*/ 80408 w 81976"/>
                    <a:gd name="connsiteY2" fmla="*/ 28084 h 27864"/>
                    <a:gd name="connsiteX3" fmla="*/ 24501 w 81976"/>
                    <a:gd name="connsiteY3" fmla="*/ 27908 h 27864"/>
                    <a:gd name="connsiteX4" fmla="*/ 17263 w 81976"/>
                    <a:gd name="connsiteY4" fmla="*/ 23936 h 27864"/>
                    <a:gd name="connsiteX5" fmla="*/ -1568 w 81976"/>
                    <a:gd name="connsiteY5" fmla="*/ 220 h 27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976" h="27864">
                      <a:moveTo>
                        <a:pt x="-1568" y="220"/>
                      </a:moveTo>
                      <a:lnTo>
                        <a:pt x="80408" y="220"/>
                      </a:lnTo>
                      <a:lnTo>
                        <a:pt x="80408" y="28084"/>
                      </a:lnTo>
                      <a:cubicBezTo>
                        <a:pt x="61223" y="28084"/>
                        <a:pt x="42804" y="28084"/>
                        <a:pt x="24501" y="27908"/>
                      </a:cubicBezTo>
                      <a:cubicBezTo>
                        <a:pt x="21677" y="27544"/>
                        <a:pt x="19087" y="26125"/>
                        <a:pt x="17263" y="23936"/>
                      </a:cubicBezTo>
                      <a:cubicBezTo>
                        <a:pt x="10966" y="16697"/>
                        <a:pt x="5258" y="8988"/>
                        <a:pt x="-1568" y="220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26" name="Рисунок 18">
                  <a:extLst>
                    <a:ext uri="{FF2B5EF4-FFF2-40B4-BE49-F238E27FC236}">
                      <a16:creationId xmlns:a16="http://schemas.microsoft.com/office/drawing/2014/main" id="{7C993E35-ACB7-415C-92E3-B2914011A46F}"/>
                    </a:ext>
                  </a:extLst>
                </p:cNvPr>
                <p:cNvSpPr/>
                <p:nvPr/>
              </p:nvSpPr>
              <p:spPr>
                <a:xfrm>
                  <a:off x="5081806" y="3195879"/>
                  <a:ext cx="49668" cy="27950"/>
                </a:xfrm>
                <a:custGeom>
                  <a:avLst/>
                  <a:gdLst>
                    <a:gd name="connsiteX0" fmla="*/ -1568 w 49668"/>
                    <a:gd name="connsiteY0" fmla="*/ 220 h 27950"/>
                    <a:gd name="connsiteX1" fmla="*/ 48100 w 49668"/>
                    <a:gd name="connsiteY1" fmla="*/ 220 h 27950"/>
                    <a:gd name="connsiteX2" fmla="*/ 29769 w 49668"/>
                    <a:gd name="connsiteY2" fmla="*/ 24024 h 27950"/>
                    <a:gd name="connsiteX3" fmla="*/ 16822 w 49668"/>
                    <a:gd name="connsiteY3" fmla="*/ 23730 h 27950"/>
                    <a:gd name="connsiteX4" fmla="*/ -1568 w 49668"/>
                    <a:gd name="connsiteY4" fmla="*/ 220 h 27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668" h="27950">
                      <a:moveTo>
                        <a:pt x="-1568" y="220"/>
                      </a:moveTo>
                      <a:lnTo>
                        <a:pt x="48100" y="220"/>
                      </a:lnTo>
                      <a:cubicBezTo>
                        <a:pt x="41450" y="8841"/>
                        <a:pt x="35683" y="16491"/>
                        <a:pt x="29769" y="24024"/>
                      </a:cubicBezTo>
                      <a:cubicBezTo>
                        <a:pt x="25414" y="29585"/>
                        <a:pt x="21206" y="29614"/>
                        <a:pt x="16822" y="23730"/>
                      </a:cubicBezTo>
                      <a:cubicBezTo>
                        <a:pt x="11290" y="16521"/>
                        <a:pt x="5493" y="9223"/>
                        <a:pt x="-1568" y="220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27" name="Рисунок 18">
                  <a:extLst>
                    <a:ext uri="{FF2B5EF4-FFF2-40B4-BE49-F238E27FC236}">
                      <a16:creationId xmlns:a16="http://schemas.microsoft.com/office/drawing/2014/main" id="{F0D0202D-1A46-4FAD-8702-1A6A9A9626F4}"/>
                    </a:ext>
                  </a:extLst>
                </p:cNvPr>
                <p:cNvSpPr/>
                <p:nvPr/>
              </p:nvSpPr>
              <p:spPr>
                <a:xfrm>
                  <a:off x="4628348" y="3195968"/>
                  <a:ext cx="49403" cy="27840"/>
                </a:xfrm>
                <a:custGeom>
                  <a:avLst/>
                  <a:gdLst>
                    <a:gd name="connsiteX0" fmla="*/ -1568 w 49403"/>
                    <a:gd name="connsiteY0" fmla="*/ 220 h 27840"/>
                    <a:gd name="connsiteX1" fmla="*/ 47835 w 49403"/>
                    <a:gd name="connsiteY1" fmla="*/ 220 h 27840"/>
                    <a:gd name="connsiteX2" fmla="*/ 29445 w 49403"/>
                    <a:gd name="connsiteY2" fmla="*/ 24112 h 27840"/>
                    <a:gd name="connsiteX3" fmla="*/ 16410 w 49403"/>
                    <a:gd name="connsiteY3" fmla="*/ 23553 h 27840"/>
                    <a:gd name="connsiteX4" fmla="*/ -1568 w 49403"/>
                    <a:gd name="connsiteY4" fmla="*/ 220 h 27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403" h="27840">
                      <a:moveTo>
                        <a:pt x="-1568" y="220"/>
                      </a:moveTo>
                      <a:lnTo>
                        <a:pt x="47835" y="220"/>
                      </a:lnTo>
                      <a:cubicBezTo>
                        <a:pt x="41156" y="8870"/>
                        <a:pt x="35300" y="16462"/>
                        <a:pt x="29445" y="24112"/>
                      </a:cubicBezTo>
                      <a:cubicBezTo>
                        <a:pt x="24825" y="29997"/>
                        <a:pt x="20618" y="28879"/>
                        <a:pt x="16410" y="23553"/>
                      </a:cubicBezTo>
                      <a:cubicBezTo>
                        <a:pt x="10761" y="16432"/>
                        <a:pt x="5199" y="9017"/>
                        <a:pt x="-1568" y="220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292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</p:grpSp>
        </p:grpSp>
      </p:grp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3E398DD-13BF-4B51-8FA6-782832BB8078}"/>
              </a:ext>
            </a:extLst>
          </p:cNvPr>
          <p:cNvSpPr/>
          <p:nvPr/>
        </p:nvSpPr>
        <p:spPr>
          <a:xfrm>
            <a:off x="2715365" y="3368979"/>
            <a:ext cx="3455991" cy="285568"/>
          </a:xfrm>
          <a:prstGeom prst="roundRect">
            <a:avLst>
              <a:gd name="adj" fmla="val 50000"/>
            </a:avLst>
          </a:prstGeom>
          <a:solidFill>
            <a:srgbClr val="456EA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6440">
              <a:defRPr/>
            </a:pPr>
            <a:r>
              <a:rPr lang="ru-RU" sz="1200" kern="0" dirty="0">
                <a:solidFill>
                  <a:srgbClr val="FFFFFF"/>
                </a:solidFill>
              </a:rPr>
              <a:t>Федеральный оператор ФГУП ФЭО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D8758C43-1338-4319-995D-386D60BF6F62}"/>
              </a:ext>
            </a:extLst>
          </p:cNvPr>
          <p:cNvGrpSpPr/>
          <p:nvPr/>
        </p:nvGrpSpPr>
        <p:grpSpPr>
          <a:xfrm>
            <a:off x="3475657" y="3155602"/>
            <a:ext cx="1896226" cy="211713"/>
            <a:chOff x="2958264" y="4664597"/>
            <a:chExt cx="3333750" cy="240778"/>
          </a:xfrm>
        </p:grpSpPr>
        <p:cxnSp>
          <p:nvCxnSpPr>
            <p:cNvPr id="71" name="Прямая со стрелкой 70">
              <a:extLst>
                <a:ext uri="{FF2B5EF4-FFF2-40B4-BE49-F238E27FC236}">
                  <a16:creationId xmlns:a16="http://schemas.microsoft.com/office/drawing/2014/main" id="{9B3D3068-F55C-4BD1-9C3A-59BB85580769}"/>
                </a:ext>
              </a:extLst>
            </p:cNvPr>
            <p:cNvCxnSpPr/>
            <p:nvPr/>
          </p:nvCxnSpPr>
          <p:spPr>
            <a:xfrm>
              <a:off x="2958264" y="4664597"/>
              <a:ext cx="0" cy="240778"/>
            </a:xfrm>
            <a:prstGeom prst="straightConnector1">
              <a:avLst/>
            </a:prstGeom>
            <a:noFill/>
            <a:ln w="12700" cap="rnd" cmpd="sng" algn="ctr">
              <a:solidFill>
                <a:srgbClr val="293D6D"/>
              </a:solidFill>
              <a:prstDash val="solid"/>
              <a:round/>
              <a:tailEnd type="triangle"/>
            </a:ln>
            <a:effectLst/>
          </p:spPr>
        </p:cxnSp>
        <p:cxnSp>
          <p:nvCxnSpPr>
            <p:cNvPr id="72" name="Прямая со стрелкой 71">
              <a:extLst>
                <a:ext uri="{FF2B5EF4-FFF2-40B4-BE49-F238E27FC236}">
                  <a16:creationId xmlns:a16="http://schemas.microsoft.com/office/drawing/2014/main" id="{73ACE6CE-BCCA-4105-ACF0-32D8565953D4}"/>
                </a:ext>
              </a:extLst>
            </p:cNvPr>
            <p:cNvCxnSpPr/>
            <p:nvPr/>
          </p:nvCxnSpPr>
          <p:spPr>
            <a:xfrm>
              <a:off x="3291639" y="4664597"/>
              <a:ext cx="0" cy="240778"/>
            </a:xfrm>
            <a:prstGeom prst="straightConnector1">
              <a:avLst/>
            </a:prstGeom>
            <a:noFill/>
            <a:ln w="12700" cap="rnd" cmpd="sng" algn="ctr">
              <a:solidFill>
                <a:srgbClr val="293D6D"/>
              </a:solidFill>
              <a:prstDash val="solid"/>
              <a:round/>
              <a:tailEnd type="triangle"/>
            </a:ln>
            <a:effectLst/>
          </p:spPr>
        </p:cxnSp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2A8A3272-623B-4A27-802B-D72235B5954A}"/>
                </a:ext>
              </a:extLst>
            </p:cNvPr>
            <p:cNvCxnSpPr/>
            <p:nvPr/>
          </p:nvCxnSpPr>
          <p:spPr>
            <a:xfrm>
              <a:off x="3625014" y="4664597"/>
              <a:ext cx="0" cy="240778"/>
            </a:xfrm>
            <a:prstGeom prst="straightConnector1">
              <a:avLst/>
            </a:prstGeom>
            <a:noFill/>
            <a:ln w="12700" cap="rnd" cmpd="sng" algn="ctr">
              <a:solidFill>
                <a:srgbClr val="293D6D"/>
              </a:solidFill>
              <a:prstDash val="solid"/>
              <a:round/>
              <a:tailEnd type="triangle"/>
            </a:ln>
            <a:effectLst/>
          </p:spPr>
        </p:cxnSp>
        <p:cxnSp>
          <p:nvCxnSpPr>
            <p:cNvPr id="74" name="Прямая со стрелкой 73">
              <a:extLst>
                <a:ext uri="{FF2B5EF4-FFF2-40B4-BE49-F238E27FC236}">
                  <a16:creationId xmlns:a16="http://schemas.microsoft.com/office/drawing/2014/main" id="{9C1A32AE-A177-4650-AEE7-C19335384D32}"/>
                </a:ext>
              </a:extLst>
            </p:cNvPr>
            <p:cNvCxnSpPr/>
            <p:nvPr/>
          </p:nvCxnSpPr>
          <p:spPr>
            <a:xfrm>
              <a:off x="3958389" y="4664597"/>
              <a:ext cx="0" cy="240778"/>
            </a:xfrm>
            <a:prstGeom prst="straightConnector1">
              <a:avLst/>
            </a:prstGeom>
            <a:noFill/>
            <a:ln w="12700" cap="rnd" cmpd="sng" algn="ctr">
              <a:solidFill>
                <a:srgbClr val="293D6D"/>
              </a:solidFill>
              <a:prstDash val="solid"/>
              <a:round/>
              <a:tailEnd type="triangle"/>
            </a:ln>
            <a:effectLst/>
          </p:spPr>
        </p:cxnSp>
        <p:cxnSp>
          <p:nvCxnSpPr>
            <p:cNvPr id="75" name="Прямая со стрелкой 74">
              <a:extLst>
                <a:ext uri="{FF2B5EF4-FFF2-40B4-BE49-F238E27FC236}">
                  <a16:creationId xmlns:a16="http://schemas.microsoft.com/office/drawing/2014/main" id="{7D5A3CF3-388B-4E4A-B7E9-53E1BE2C16C0}"/>
                </a:ext>
              </a:extLst>
            </p:cNvPr>
            <p:cNvCxnSpPr>
              <a:cxnSpLocks/>
            </p:cNvCxnSpPr>
            <p:nvPr/>
          </p:nvCxnSpPr>
          <p:spPr>
            <a:xfrm>
              <a:off x="6292014" y="4664597"/>
              <a:ext cx="0" cy="240778"/>
            </a:xfrm>
            <a:prstGeom prst="straightConnector1">
              <a:avLst/>
            </a:prstGeom>
            <a:noFill/>
            <a:ln w="12700" cap="rnd" cmpd="sng" algn="ctr">
              <a:solidFill>
                <a:srgbClr val="293D6D"/>
              </a:solidFill>
              <a:prstDash val="solid"/>
              <a:round/>
              <a:tailEnd type="triangle"/>
            </a:ln>
            <a:effectLst/>
          </p:spPr>
        </p:cxnSp>
        <p:cxnSp>
          <p:nvCxnSpPr>
            <p:cNvPr id="76" name="Прямая со стрелкой 75">
              <a:extLst>
                <a:ext uri="{FF2B5EF4-FFF2-40B4-BE49-F238E27FC236}">
                  <a16:creationId xmlns:a16="http://schemas.microsoft.com/office/drawing/2014/main" id="{C6A9A284-7DD1-466A-9AEB-77480814506D}"/>
                </a:ext>
              </a:extLst>
            </p:cNvPr>
            <p:cNvCxnSpPr>
              <a:cxnSpLocks/>
            </p:cNvCxnSpPr>
            <p:nvPr/>
          </p:nvCxnSpPr>
          <p:spPr>
            <a:xfrm>
              <a:off x="5958639" y="4664597"/>
              <a:ext cx="0" cy="240778"/>
            </a:xfrm>
            <a:prstGeom prst="straightConnector1">
              <a:avLst/>
            </a:prstGeom>
            <a:noFill/>
            <a:ln w="12700" cap="rnd" cmpd="sng" algn="ctr">
              <a:solidFill>
                <a:srgbClr val="293D6D"/>
              </a:solidFill>
              <a:prstDash val="solid"/>
              <a:round/>
              <a:tailEnd type="triangle"/>
            </a:ln>
            <a:effectLst/>
          </p:spPr>
        </p:cxnSp>
        <p:cxnSp>
          <p:nvCxnSpPr>
            <p:cNvPr id="77" name="Прямая со стрелкой 76">
              <a:extLst>
                <a:ext uri="{FF2B5EF4-FFF2-40B4-BE49-F238E27FC236}">
                  <a16:creationId xmlns:a16="http://schemas.microsoft.com/office/drawing/2014/main" id="{E1DB1844-373D-4F5C-AE52-00D40A04B331}"/>
                </a:ext>
              </a:extLst>
            </p:cNvPr>
            <p:cNvCxnSpPr>
              <a:cxnSpLocks/>
            </p:cNvCxnSpPr>
            <p:nvPr/>
          </p:nvCxnSpPr>
          <p:spPr>
            <a:xfrm>
              <a:off x="5625264" y="4664597"/>
              <a:ext cx="0" cy="240778"/>
            </a:xfrm>
            <a:prstGeom prst="straightConnector1">
              <a:avLst/>
            </a:prstGeom>
            <a:noFill/>
            <a:ln w="12700" cap="rnd" cmpd="sng" algn="ctr">
              <a:solidFill>
                <a:srgbClr val="293D6D"/>
              </a:solidFill>
              <a:prstDash val="solid"/>
              <a:round/>
              <a:tailEnd type="triangle"/>
            </a:ln>
            <a:effectLst/>
          </p:spPr>
        </p:cxnSp>
        <p:cxnSp>
          <p:nvCxnSpPr>
            <p:cNvPr id="78" name="Прямая со стрелкой 77">
              <a:extLst>
                <a:ext uri="{FF2B5EF4-FFF2-40B4-BE49-F238E27FC236}">
                  <a16:creationId xmlns:a16="http://schemas.microsoft.com/office/drawing/2014/main" id="{F78642F1-1CFB-4F2F-8974-43225818A205}"/>
                </a:ext>
              </a:extLst>
            </p:cNvPr>
            <p:cNvCxnSpPr>
              <a:cxnSpLocks/>
            </p:cNvCxnSpPr>
            <p:nvPr/>
          </p:nvCxnSpPr>
          <p:spPr>
            <a:xfrm>
              <a:off x="4958514" y="4664597"/>
              <a:ext cx="0" cy="240778"/>
            </a:xfrm>
            <a:prstGeom prst="straightConnector1">
              <a:avLst/>
            </a:prstGeom>
            <a:noFill/>
            <a:ln w="12700" cap="rnd" cmpd="sng" algn="ctr">
              <a:solidFill>
                <a:srgbClr val="293D6D"/>
              </a:solidFill>
              <a:prstDash val="solid"/>
              <a:round/>
              <a:tailEnd type="triangle"/>
            </a:ln>
            <a:effectLst/>
          </p:spPr>
        </p:cxnSp>
        <p:cxnSp>
          <p:nvCxnSpPr>
            <p:cNvPr id="79" name="Прямая со стрелкой 78">
              <a:extLst>
                <a:ext uri="{FF2B5EF4-FFF2-40B4-BE49-F238E27FC236}">
                  <a16:creationId xmlns:a16="http://schemas.microsoft.com/office/drawing/2014/main" id="{56756209-2C88-4A24-B2E2-970329AC2D19}"/>
                </a:ext>
              </a:extLst>
            </p:cNvPr>
            <p:cNvCxnSpPr>
              <a:cxnSpLocks/>
            </p:cNvCxnSpPr>
            <p:nvPr/>
          </p:nvCxnSpPr>
          <p:spPr>
            <a:xfrm>
              <a:off x="4625139" y="4664597"/>
              <a:ext cx="0" cy="240778"/>
            </a:xfrm>
            <a:prstGeom prst="straightConnector1">
              <a:avLst/>
            </a:prstGeom>
            <a:noFill/>
            <a:ln w="12700" cap="rnd" cmpd="sng" algn="ctr">
              <a:solidFill>
                <a:srgbClr val="293D6D"/>
              </a:solidFill>
              <a:prstDash val="solid"/>
              <a:round/>
              <a:tailEnd type="triangle"/>
            </a:ln>
            <a:effectLst/>
          </p:spPr>
        </p:cxnSp>
        <p:cxnSp>
          <p:nvCxnSpPr>
            <p:cNvPr id="80" name="Прямая со стрелкой 79">
              <a:extLst>
                <a:ext uri="{FF2B5EF4-FFF2-40B4-BE49-F238E27FC236}">
                  <a16:creationId xmlns:a16="http://schemas.microsoft.com/office/drawing/2014/main" id="{7717DB0A-BB1C-4456-8239-2259A9E758E5}"/>
                </a:ext>
              </a:extLst>
            </p:cNvPr>
            <p:cNvCxnSpPr>
              <a:cxnSpLocks/>
            </p:cNvCxnSpPr>
            <p:nvPr/>
          </p:nvCxnSpPr>
          <p:spPr>
            <a:xfrm>
              <a:off x="4291764" y="4664597"/>
              <a:ext cx="0" cy="240778"/>
            </a:xfrm>
            <a:prstGeom prst="straightConnector1">
              <a:avLst/>
            </a:prstGeom>
            <a:noFill/>
            <a:ln w="12700" cap="rnd" cmpd="sng" algn="ctr">
              <a:solidFill>
                <a:srgbClr val="293D6D"/>
              </a:solidFill>
              <a:prstDash val="solid"/>
              <a:round/>
              <a:tailEnd type="triangle"/>
            </a:ln>
            <a:effectLst/>
          </p:spPr>
        </p:cxnSp>
        <p:cxnSp>
          <p:nvCxnSpPr>
            <p:cNvPr id="81" name="Прямая со стрелкой 80">
              <a:extLst>
                <a:ext uri="{FF2B5EF4-FFF2-40B4-BE49-F238E27FC236}">
                  <a16:creationId xmlns:a16="http://schemas.microsoft.com/office/drawing/2014/main" id="{DE2B595B-1DD4-4443-A030-C58D8FFE17E3}"/>
                </a:ext>
              </a:extLst>
            </p:cNvPr>
            <p:cNvCxnSpPr>
              <a:cxnSpLocks/>
            </p:cNvCxnSpPr>
            <p:nvPr/>
          </p:nvCxnSpPr>
          <p:spPr>
            <a:xfrm>
              <a:off x="5291889" y="4664597"/>
              <a:ext cx="0" cy="240778"/>
            </a:xfrm>
            <a:prstGeom prst="straightConnector1">
              <a:avLst/>
            </a:prstGeom>
            <a:noFill/>
            <a:ln w="12700" cap="rnd" cmpd="sng" algn="ctr">
              <a:solidFill>
                <a:srgbClr val="293D6D"/>
              </a:solidFill>
              <a:prstDash val="solid"/>
              <a:round/>
              <a:tailEnd type="triangle"/>
            </a:ln>
            <a:effectLst/>
          </p:spPr>
        </p:cxnSp>
      </p:grpSp>
      <p:sp>
        <p:nvSpPr>
          <p:cNvPr id="86" name="Прямоугольник: скругленные углы 86">
            <a:extLst>
              <a:ext uri="{FF2B5EF4-FFF2-40B4-BE49-F238E27FC236}">
                <a16:creationId xmlns:a16="http://schemas.microsoft.com/office/drawing/2014/main" id="{863E1901-35B1-46BA-B20A-65B26B25FB58}"/>
              </a:ext>
            </a:extLst>
          </p:cNvPr>
          <p:cNvSpPr/>
          <p:nvPr/>
        </p:nvSpPr>
        <p:spPr>
          <a:xfrm>
            <a:off x="1405261" y="3662968"/>
            <a:ext cx="3267118" cy="861774"/>
          </a:xfrm>
          <a:prstGeom prst="roundRect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kern="0" dirty="0">
                <a:solidFill>
                  <a:srgbClr val="456EA9"/>
                </a:solidFill>
                <a:sym typeface="Arial"/>
              </a:rPr>
              <a:t>Организация деятельности по обращению с отходами</a:t>
            </a:r>
          </a:p>
          <a:p>
            <a:pPr marL="128708" indent="-12870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kern="0" dirty="0">
                <a:solidFill>
                  <a:srgbClr val="456EA9"/>
                </a:solidFill>
              </a:rPr>
              <a:t>Оператор ФГИС ОПВК</a:t>
            </a:r>
            <a:r>
              <a:rPr lang="ru-RU" sz="1000" kern="0" dirty="0">
                <a:solidFill>
                  <a:srgbClr val="333333"/>
                </a:solidFill>
              </a:rPr>
              <a:t> </a:t>
            </a:r>
          </a:p>
          <a:p>
            <a:pPr marL="128708" indent="-12870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kern="0" dirty="0">
                <a:solidFill>
                  <a:srgbClr val="456EA9"/>
                </a:solidFill>
              </a:rPr>
              <a:t>Подача предложений по установлению тарифа</a:t>
            </a:r>
            <a:endParaRPr lang="ru-RU" sz="1000" kern="0" dirty="0">
              <a:solidFill>
                <a:srgbClr val="333333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2E678582-3C31-4C3E-9953-4F67EF8DDDA8}"/>
              </a:ext>
            </a:extLst>
          </p:cNvPr>
          <p:cNvSpPr/>
          <p:nvPr/>
        </p:nvSpPr>
        <p:spPr>
          <a:xfrm>
            <a:off x="558399" y="4547810"/>
            <a:ext cx="1205258" cy="2540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100" kern="0">
              <a:solidFill>
                <a:prstClr val="white"/>
              </a:solidFill>
            </a:endParaRPr>
          </a:p>
        </p:txBody>
      </p:sp>
      <p:sp>
        <p:nvSpPr>
          <p:cNvPr id="93" name="Прямоугольник: скругленные углы 92">
            <a:extLst>
              <a:ext uri="{FF2B5EF4-FFF2-40B4-BE49-F238E27FC236}">
                <a16:creationId xmlns:a16="http://schemas.microsoft.com/office/drawing/2014/main" id="{71CC292D-FB9E-427E-ACF6-CBC328A0A55B}"/>
              </a:ext>
            </a:extLst>
          </p:cNvPr>
          <p:cNvSpPr/>
          <p:nvPr/>
        </p:nvSpPr>
        <p:spPr>
          <a:xfrm>
            <a:off x="558401" y="4536778"/>
            <a:ext cx="1659344" cy="283325"/>
          </a:xfrm>
          <a:prstGeom prst="roundRect">
            <a:avLst>
              <a:gd name="adj" fmla="val 50000"/>
            </a:avLst>
          </a:prstGeom>
          <a:solidFill>
            <a:srgbClr val="293D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6440">
              <a:defRPr/>
            </a:pPr>
            <a:r>
              <a:rPr lang="ru-RU" sz="1100" kern="0" dirty="0">
                <a:solidFill>
                  <a:srgbClr val="FFFFFF"/>
                </a:solidFill>
              </a:rPr>
              <a:t>МИНПРИРОДЫ</a:t>
            </a:r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id="{AC097DBA-C041-404B-BA64-7E3F8B9352FE}"/>
              </a:ext>
            </a:extLst>
          </p:cNvPr>
          <p:cNvSpPr/>
          <p:nvPr/>
        </p:nvSpPr>
        <p:spPr>
          <a:xfrm>
            <a:off x="7204920" y="4536778"/>
            <a:ext cx="1290152" cy="283325"/>
          </a:xfrm>
          <a:prstGeom prst="roundRect">
            <a:avLst>
              <a:gd name="adj" fmla="val 50000"/>
            </a:avLst>
          </a:prstGeom>
          <a:solidFill>
            <a:srgbClr val="293D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6440">
              <a:defRPr/>
            </a:pPr>
            <a:r>
              <a:rPr lang="ru-RU" sz="1100" kern="0" dirty="0">
                <a:solidFill>
                  <a:srgbClr val="FFFFFF"/>
                </a:solidFill>
              </a:rPr>
              <a:t>МИНТРАНС</a:t>
            </a:r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C43F8379-0D9F-4060-8BC1-C2AC9420E674}"/>
              </a:ext>
            </a:extLst>
          </p:cNvPr>
          <p:cNvSpPr/>
          <p:nvPr/>
        </p:nvSpPr>
        <p:spPr>
          <a:xfrm>
            <a:off x="5169085" y="4536778"/>
            <a:ext cx="1703102" cy="283325"/>
          </a:xfrm>
          <a:prstGeom prst="roundRect">
            <a:avLst>
              <a:gd name="adj" fmla="val 50000"/>
            </a:avLst>
          </a:prstGeom>
          <a:solidFill>
            <a:srgbClr val="293D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6440">
              <a:defRPr/>
            </a:pPr>
            <a:r>
              <a:rPr lang="ru-RU" sz="1100" kern="0" dirty="0">
                <a:solidFill>
                  <a:srgbClr val="FFFFFF"/>
                </a:solidFill>
              </a:rPr>
              <a:t>ФАС</a:t>
            </a:r>
          </a:p>
        </p:txBody>
      </p:sp>
      <p:sp>
        <p:nvSpPr>
          <p:cNvPr id="96" name="Прямоугольник: скругленные углы 95">
            <a:extLst>
              <a:ext uri="{FF2B5EF4-FFF2-40B4-BE49-F238E27FC236}">
                <a16:creationId xmlns:a16="http://schemas.microsoft.com/office/drawing/2014/main" id="{64AF041F-4CFD-4E26-B10B-90855F35AD37}"/>
              </a:ext>
            </a:extLst>
          </p:cNvPr>
          <p:cNvSpPr/>
          <p:nvPr/>
        </p:nvSpPr>
        <p:spPr>
          <a:xfrm>
            <a:off x="2550478" y="4536778"/>
            <a:ext cx="2285874" cy="283325"/>
          </a:xfrm>
          <a:prstGeom prst="roundRect">
            <a:avLst>
              <a:gd name="adj" fmla="val 50000"/>
            </a:avLst>
          </a:prstGeom>
          <a:solidFill>
            <a:srgbClr val="293D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86440">
              <a:defRPr/>
            </a:pPr>
            <a:r>
              <a:rPr lang="ru-RU" sz="1100" kern="0" dirty="0">
                <a:solidFill>
                  <a:srgbClr val="FFFFFF"/>
                </a:solidFill>
              </a:rPr>
              <a:t>РОСПРИРОДНАДЗОР</a:t>
            </a:r>
          </a:p>
        </p:txBody>
      </p: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A2053A1D-B3AC-46D5-BA02-E67CF1A60CD1}"/>
              </a:ext>
            </a:extLst>
          </p:cNvPr>
          <p:cNvCxnSpPr>
            <a:cxnSpLocks/>
          </p:cNvCxnSpPr>
          <p:nvPr/>
        </p:nvCxnSpPr>
        <p:spPr>
          <a:xfrm>
            <a:off x="6872186" y="4643451"/>
            <a:ext cx="332732" cy="0"/>
          </a:xfrm>
          <a:prstGeom prst="straightConnector1">
            <a:avLst/>
          </a:prstGeom>
          <a:noFill/>
          <a:ln w="12700" cap="rnd" cmpd="sng" algn="ctr">
            <a:solidFill>
              <a:srgbClr val="456EA9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E696C679-25FD-462E-A87E-A82F83447EC5}"/>
              </a:ext>
            </a:extLst>
          </p:cNvPr>
          <p:cNvCxnSpPr>
            <a:cxnSpLocks/>
          </p:cNvCxnSpPr>
          <p:nvPr/>
        </p:nvCxnSpPr>
        <p:spPr>
          <a:xfrm>
            <a:off x="4836351" y="4643451"/>
            <a:ext cx="332732" cy="0"/>
          </a:xfrm>
          <a:prstGeom prst="straightConnector1">
            <a:avLst/>
          </a:prstGeom>
          <a:noFill/>
          <a:ln w="12700" cap="rnd" cmpd="sng" algn="ctr">
            <a:solidFill>
              <a:srgbClr val="456EA9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id="{76440236-F070-4E7E-AA4B-EB7BACA4557E}"/>
              </a:ext>
            </a:extLst>
          </p:cNvPr>
          <p:cNvCxnSpPr>
            <a:cxnSpLocks/>
          </p:cNvCxnSpPr>
          <p:nvPr/>
        </p:nvCxnSpPr>
        <p:spPr>
          <a:xfrm>
            <a:off x="2217744" y="4643451"/>
            <a:ext cx="332732" cy="0"/>
          </a:xfrm>
          <a:prstGeom prst="straightConnector1">
            <a:avLst/>
          </a:prstGeom>
          <a:noFill/>
          <a:ln w="12700" cap="rnd" cmpd="sng" algn="ctr">
            <a:solidFill>
              <a:srgbClr val="456EA9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0" name="Соединительная линия уступом 150">
            <a:extLst>
              <a:ext uri="{FF2B5EF4-FFF2-40B4-BE49-F238E27FC236}">
                <a16:creationId xmlns:a16="http://schemas.microsoft.com/office/drawing/2014/main" id="{3E64BA00-52B6-4E7F-94FE-9DC69A0FBAB0}"/>
              </a:ext>
            </a:extLst>
          </p:cNvPr>
          <p:cNvCxnSpPr>
            <a:cxnSpLocks/>
            <a:stCxn id="69" idx="1"/>
            <a:endCxn id="93" idx="0"/>
          </p:cNvCxnSpPr>
          <p:nvPr/>
        </p:nvCxnSpPr>
        <p:spPr>
          <a:xfrm rot="10800000" flipV="1">
            <a:off x="1388073" y="3511762"/>
            <a:ext cx="1327292" cy="1025015"/>
          </a:xfrm>
          <a:prstGeom prst="bentConnector2">
            <a:avLst/>
          </a:prstGeom>
          <a:noFill/>
          <a:ln w="12700" cap="rnd" cmpd="sng" algn="ctr">
            <a:solidFill>
              <a:srgbClr val="456EA9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1" name="Соединительная линия уступом 170">
            <a:extLst>
              <a:ext uri="{FF2B5EF4-FFF2-40B4-BE49-F238E27FC236}">
                <a16:creationId xmlns:a16="http://schemas.microsoft.com/office/drawing/2014/main" id="{24A93F0C-2C81-4029-BAAD-6E094A374859}"/>
              </a:ext>
            </a:extLst>
          </p:cNvPr>
          <p:cNvCxnSpPr>
            <a:cxnSpLocks/>
            <a:stCxn id="69" idx="3"/>
            <a:endCxn id="94" idx="0"/>
          </p:cNvCxnSpPr>
          <p:nvPr/>
        </p:nvCxnSpPr>
        <p:spPr>
          <a:xfrm>
            <a:off x="6171356" y="3511763"/>
            <a:ext cx="1678640" cy="1025015"/>
          </a:xfrm>
          <a:prstGeom prst="bentConnector2">
            <a:avLst/>
          </a:prstGeom>
          <a:noFill/>
          <a:ln w="12700" cap="rnd" cmpd="sng" algn="ctr">
            <a:solidFill>
              <a:srgbClr val="456EA9"/>
            </a:solidFill>
            <a:prstDash val="solid"/>
            <a:round/>
            <a:headEnd type="triangle"/>
            <a:tailEnd type="triangle"/>
          </a:ln>
          <a:effectLst/>
        </p:spPr>
      </p:cxn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E44F1667-1ADD-48F7-ACC3-E5EDE8F35117}"/>
              </a:ext>
            </a:extLst>
          </p:cNvPr>
          <p:cNvGrpSpPr/>
          <p:nvPr/>
        </p:nvGrpSpPr>
        <p:grpSpPr>
          <a:xfrm>
            <a:off x="5452619" y="2486675"/>
            <a:ext cx="1307196" cy="424905"/>
            <a:chOff x="5906000" y="1957328"/>
            <a:chExt cx="1307196" cy="424905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C81C0965-912E-4598-954F-6A008AA267FD}"/>
                </a:ext>
              </a:extLst>
            </p:cNvPr>
            <p:cNvGrpSpPr/>
            <p:nvPr/>
          </p:nvGrpSpPr>
          <p:grpSpPr>
            <a:xfrm>
              <a:off x="6174008" y="1957328"/>
              <a:ext cx="771181" cy="294367"/>
              <a:chOff x="4459289" y="2869797"/>
              <a:chExt cx="1027290" cy="392126"/>
            </a:xfrm>
          </p:grpSpPr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01626BB6-7414-43A6-B134-F5A3E89F26AD}"/>
                  </a:ext>
                </a:extLst>
              </p:cNvPr>
              <p:cNvSpPr/>
              <p:nvPr/>
            </p:nvSpPr>
            <p:spPr>
              <a:xfrm>
                <a:off x="4459289" y="3139883"/>
                <a:ext cx="1027290" cy="122040"/>
              </a:xfrm>
              <a:prstGeom prst="ellipse">
                <a:avLst/>
              </a:prstGeom>
              <a:solidFill>
                <a:srgbClr val="7F7F7F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6440">
                  <a:defRPr/>
                </a:pPr>
                <a:endParaRPr lang="ru-RU" sz="1351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BB981590-584F-46BA-997A-82790A25262F}"/>
                  </a:ext>
                </a:extLst>
              </p:cNvPr>
              <p:cNvGrpSpPr/>
              <p:nvPr/>
            </p:nvGrpSpPr>
            <p:grpSpPr>
              <a:xfrm>
                <a:off x="4494022" y="2869797"/>
                <a:ext cx="956648" cy="365016"/>
                <a:chOff x="2490184" y="3449983"/>
                <a:chExt cx="2932997" cy="1119108"/>
              </a:xfrm>
            </p:grpSpPr>
            <p:sp>
              <p:nvSpPr>
                <p:cNvPr id="37" name="Рисунок 59">
                  <a:extLst>
                    <a:ext uri="{FF2B5EF4-FFF2-40B4-BE49-F238E27FC236}">
                      <a16:creationId xmlns:a16="http://schemas.microsoft.com/office/drawing/2014/main" id="{E341D3B1-5D71-4215-8721-E053F142213A}"/>
                    </a:ext>
                  </a:extLst>
                </p:cNvPr>
                <p:cNvSpPr/>
                <p:nvPr/>
              </p:nvSpPr>
              <p:spPr>
                <a:xfrm>
                  <a:off x="3689020" y="3745523"/>
                  <a:ext cx="535500" cy="594705"/>
                </a:xfrm>
                <a:custGeom>
                  <a:avLst/>
                  <a:gdLst>
                    <a:gd name="connsiteX0" fmla="*/ 534075 w 535500"/>
                    <a:gd name="connsiteY0" fmla="*/ 296016 h 594705"/>
                    <a:gd name="connsiteX1" fmla="*/ 451935 w 535500"/>
                    <a:gd name="connsiteY1" fmla="*/ 512023 h 594705"/>
                    <a:gd name="connsiteX2" fmla="*/ 74885 w 535500"/>
                    <a:gd name="connsiteY2" fmla="*/ 505550 h 594705"/>
                    <a:gd name="connsiteX3" fmla="*/ 73323 w 535500"/>
                    <a:gd name="connsiteY3" fmla="*/ 90332 h 594705"/>
                    <a:gd name="connsiteX4" fmla="*/ 487759 w 535500"/>
                    <a:gd name="connsiteY4" fmla="*/ 128779 h 594705"/>
                    <a:gd name="connsiteX5" fmla="*/ 534075 w 535500"/>
                    <a:gd name="connsiteY5" fmla="*/ 296016 h 594705"/>
                    <a:gd name="connsiteX6" fmla="*/ 407685 w 535500"/>
                    <a:gd name="connsiteY6" fmla="*/ 223474 h 594705"/>
                    <a:gd name="connsiteX7" fmla="*/ 389884 w 535500"/>
                    <a:gd name="connsiteY7" fmla="*/ 127719 h 594705"/>
                    <a:gd name="connsiteX8" fmla="*/ 278281 w 535500"/>
                    <a:gd name="connsiteY8" fmla="*/ 127719 h 594705"/>
                    <a:gd name="connsiteX9" fmla="*/ 278281 w 535500"/>
                    <a:gd name="connsiteY9" fmla="*/ 234411 h 594705"/>
                    <a:gd name="connsiteX10" fmla="*/ 254677 w 535500"/>
                    <a:gd name="connsiteY10" fmla="*/ 234634 h 594705"/>
                    <a:gd name="connsiteX11" fmla="*/ 254677 w 535500"/>
                    <a:gd name="connsiteY11" fmla="*/ 127217 h 594705"/>
                    <a:gd name="connsiteX12" fmla="*/ 143074 w 535500"/>
                    <a:gd name="connsiteY12" fmla="*/ 127217 h 594705"/>
                    <a:gd name="connsiteX13" fmla="*/ 125330 w 535500"/>
                    <a:gd name="connsiteY13" fmla="*/ 223251 h 594705"/>
                    <a:gd name="connsiteX14" fmla="*/ 28180 w 535500"/>
                    <a:gd name="connsiteY14" fmla="*/ 244455 h 594705"/>
                    <a:gd name="connsiteX15" fmla="*/ 99215 w 535500"/>
                    <a:gd name="connsiteY15" fmla="*/ 228496 h 594705"/>
                    <a:gd name="connsiteX16" fmla="*/ 108868 w 535500"/>
                    <a:gd name="connsiteY16" fmla="*/ 219680 h 594705"/>
                    <a:gd name="connsiteX17" fmla="*/ 125609 w 535500"/>
                    <a:gd name="connsiteY17" fmla="*/ 132685 h 594705"/>
                    <a:gd name="connsiteX18" fmla="*/ 117518 w 535500"/>
                    <a:gd name="connsiteY18" fmla="*/ 130397 h 594705"/>
                    <a:gd name="connsiteX19" fmla="*/ 28180 w 535500"/>
                    <a:gd name="connsiteY19" fmla="*/ 244567 h 594705"/>
                    <a:gd name="connsiteX20" fmla="*/ 406010 w 535500"/>
                    <a:gd name="connsiteY20" fmla="*/ 128668 h 594705"/>
                    <a:gd name="connsiteX21" fmla="*/ 423030 w 535500"/>
                    <a:gd name="connsiteY21" fmla="*/ 217224 h 594705"/>
                    <a:gd name="connsiteX22" fmla="*/ 433799 w 535500"/>
                    <a:gd name="connsiteY22" fmla="*/ 228385 h 594705"/>
                    <a:gd name="connsiteX23" fmla="*/ 499255 w 535500"/>
                    <a:gd name="connsiteY23" fmla="*/ 243060 h 594705"/>
                    <a:gd name="connsiteX24" fmla="*/ 406010 w 535500"/>
                    <a:gd name="connsiteY24" fmla="*/ 128779 h 594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35500" h="594705">
                      <a:moveTo>
                        <a:pt x="534075" y="296016"/>
                      </a:moveTo>
                      <a:cubicBezTo>
                        <a:pt x="533572" y="378211"/>
                        <a:pt x="508685" y="451590"/>
                        <a:pt x="451935" y="512023"/>
                      </a:cubicBezTo>
                      <a:cubicBezTo>
                        <a:pt x="345912" y="624797"/>
                        <a:pt x="178508" y="621505"/>
                        <a:pt x="74885" y="505550"/>
                      </a:cubicBezTo>
                      <a:cubicBezTo>
                        <a:pt x="-26227" y="392329"/>
                        <a:pt x="-26952" y="203888"/>
                        <a:pt x="73323" y="90332"/>
                      </a:cubicBezTo>
                      <a:cubicBezTo>
                        <a:pt x="192514" y="-44651"/>
                        <a:pt x="394236" y="-25846"/>
                        <a:pt x="487759" y="128779"/>
                      </a:cubicBezTo>
                      <a:cubicBezTo>
                        <a:pt x="518450" y="179134"/>
                        <a:pt x="534465" y="237051"/>
                        <a:pt x="534075" y="296016"/>
                      </a:cubicBezTo>
                      <a:close/>
                      <a:moveTo>
                        <a:pt x="407685" y="223474"/>
                      </a:moveTo>
                      <a:cubicBezTo>
                        <a:pt x="401211" y="188487"/>
                        <a:pt x="395520" y="158075"/>
                        <a:pt x="389884" y="127719"/>
                      </a:cubicBezTo>
                      <a:lnTo>
                        <a:pt x="278281" y="127719"/>
                      </a:lnTo>
                      <a:lnTo>
                        <a:pt x="278281" y="234411"/>
                      </a:lnTo>
                      <a:close/>
                      <a:moveTo>
                        <a:pt x="254677" y="234634"/>
                      </a:moveTo>
                      <a:lnTo>
                        <a:pt x="254677" y="127217"/>
                      </a:lnTo>
                      <a:lnTo>
                        <a:pt x="143074" y="127217"/>
                      </a:lnTo>
                      <a:cubicBezTo>
                        <a:pt x="137494" y="159079"/>
                        <a:pt x="131580" y="189603"/>
                        <a:pt x="125330" y="223251"/>
                      </a:cubicBezTo>
                      <a:close/>
                      <a:moveTo>
                        <a:pt x="28180" y="244455"/>
                      </a:moveTo>
                      <a:cubicBezTo>
                        <a:pt x="56638" y="238206"/>
                        <a:pt x="78066" y="233797"/>
                        <a:pt x="99215" y="228496"/>
                      </a:cubicBezTo>
                      <a:cubicBezTo>
                        <a:pt x="103623" y="227207"/>
                        <a:pt x="107194" y="223954"/>
                        <a:pt x="108868" y="219680"/>
                      </a:cubicBezTo>
                      <a:cubicBezTo>
                        <a:pt x="114895" y="190775"/>
                        <a:pt x="120028" y="161702"/>
                        <a:pt x="125609" y="132685"/>
                      </a:cubicBezTo>
                      <a:lnTo>
                        <a:pt x="117518" y="130397"/>
                      </a:lnTo>
                      <a:cubicBezTo>
                        <a:pt x="77620" y="157182"/>
                        <a:pt x="50835" y="194011"/>
                        <a:pt x="28180" y="244567"/>
                      </a:cubicBezTo>
                      <a:close/>
                      <a:moveTo>
                        <a:pt x="406010" y="128668"/>
                      </a:moveTo>
                      <a:cubicBezTo>
                        <a:pt x="412204" y="161702"/>
                        <a:pt x="417171" y="189603"/>
                        <a:pt x="423030" y="217224"/>
                      </a:cubicBezTo>
                      <a:cubicBezTo>
                        <a:pt x="424704" y="222397"/>
                        <a:pt x="428666" y="226504"/>
                        <a:pt x="433799" y="228385"/>
                      </a:cubicBezTo>
                      <a:cubicBezTo>
                        <a:pt x="454781" y="233965"/>
                        <a:pt x="476097" y="238038"/>
                        <a:pt x="499255" y="243060"/>
                      </a:cubicBezTo>
                      <a:cubicBezTo>
                        <a:pt x="489099" y="199591"/>
                        <a:pt x="449480" y="149984"/>
                        <a:pt x="406010" y="128779"/>
                      </a:cubicBezTo>
                      <a:close/>
                    </a:path>
                  </a:pathLst>
                </a:custGeom>
                <a:solidFill>
                  <a:srgbClr val="456EA9"/>
                </a:solidFill>
                <a:ln w="5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38" name="Рисунок 59">
                  <a:extLst>
                    <a:ext uri="{FF2B5EF4-FFF2-40B4-BE49-F238E27FC236}">
                      <a16:creationId xmlns:a16="http://schemas.microsoft.com/office/drawing/2014/main" id="{E3AD12EC-BCFB-4A3E-9217-B2A281282296}"/>
                    </a:ext>
                  </a:extLst>
                </p:cNvPr>
                <p:cNvSpPr/>
                <p:nvPr/>
              </p:nvSpPr>
              <p:spPr>
                <a:xfrm>
                  <a:off x="4095835" y="4023938"/>
                  <a:ext cx="1327346" cy="491566"/>
                </a:xfrm>
                <a:custGeom>
                  <a:avLst/>
                  <a:gdLst>
                    <a:gd name="connsiteX0" fmla="*/ 319439 w 1327346"/>
                    <a:gd name="connsiteY0" fmla="*/ 223229 h 491566"/>
                    <a:gd name="connsiteX1" fmla="*/ 319439 w 1327346"/>
                    <a:gd name="connsiteY1" fmla="*/ 345992 h 491566"/>
                    <a:gd name="connsiteX2" fmla="*/ 325019 w 1327346"/>
                    <a:gd name="connsiteY2" fmla="*/ 349005 h 491566"/>
                    <a:gd name="connsiteX3" fmla="*/ 386401 w 1327346"/>
                    <a:gd name="connsiteY3" fmla="*/ 397776 h 491566"/>
                    <a:gd name="connsiteX4" fmla="*/ 386401 w 1327346"/>
                    <a:gd name="connsiteY4" fmla="*/ 456367 h 491566"/>
                    <a:gd name="connsiteX5" fmla="*/ 354427 w 1327346"/>
                    <a:gd name="connsiteY5" fmla="*/ 491354 h 491566"/>
                    <a:gd name="connsiteX6" fmla="*/ 315924 w 1327346"/>
                    <a:gd name="connsiteY6" fmla="*/ 459771 h 491566"/>
                    <a:gd name="connsiteX7" fmla="*/ 313357 w 1327346"/>
                    <a:gd name="connsiteY7" fmla="*/ 441412 h 491566"/>
                    <a:gd name="connsiteX8" fmla="*/ 269553 w 1327346"/>
                    <a:gd name="connsiteY8" fmla="*/ 441412 h 491566"/>
                    <a:gd name="connsiteX9" fmla="*/ 266707 w 1327346"/>
                    <a:gd name="connsiteY9" fmla="*/ 455865 h 491566"/>
                    <a:gd name="connsiteX10" fmla="*/ 229264 w 1327346"/>
                    <a:gd name="connsiteY10" fmla="*/ 491354 h 491566"/>
                    <a:gd name="connsiteX11" fmla="*/ 195783 w 1327346"/>
                    <a:gd name="connsiteY11" fmla="*/ 454749 h 491566"/>
                    <a:gd name="connsiteX12" fmla="*/ 195783 w 1327346"/>
                    <a:gd name="connsiteY12" fmla="*/ 387787 h 491566"/>
                    <a:gd name="connsiteX13" fmla="*/ 242880 w 1327346"/>
                    <a:gd name="connsiteY13" fmla="*/ 345267 h 491566"/>
                    <a:gd name="connsiteX14" fmla="*/ 263526 w 1327346"/>
                    <a:gd name="connsiteY14" fmla="*/ 349173 h 491566"/>
                    <a:gd name="connsiteX15" fmla="*/ 263526 w 1327346"/>
                    <a:gd name="connsiteY15" fmla="*/ 234947 h 491566"/>
                    <a:gd name="connsiteX16" fmla="*/ 163865 w 1327346"/>
                    <a:gd name="connsiteY16" fmla="*/ 269935 h 491566"/>
                    <a:gd name="connsiteX17" fmla="*/ -1419 w 1327346"/>
                    <a:gd name="connsiteY17" fmla="*/ 313850 h 491566"/>
                    <a:gd name="connsiteX18" fmla="*/ 160405 w 1327346"/>
                    <a:gd name="connsiteY18" fmla="*/ 55434 h 491566"/>
                    <a:gd name="connsiteX19" fmla="*/ 232389 w 1327346"/>
                    <a:gd name="connsiteY19" fmla="*/ 50412 h 491566"/>
                    <a:gd name="connsiteX20" fmla="*/ 1288430 w 1327346"/>
                    <a:gd name="connsiteY20" fmla="*/ 861 h 491566"/>
                    <a:gd name="connsiteX21" fmla="*/ 1302101 w 1327346"/>
                    <a:gd name="connsiteY21" fmla="*/ 861 h 491566"/>
                    <a:gd name="connsiteX22" fmla="*/ 1325928 w 1327346"/>
                    <a:gd name="connsiteY22" fmla="*/ 19052 h 491566"/>
                    <a:gd name="connsiteX23" fmla="*/ 1305672 w 1327346"/>
                    <a:gd name="connsiteY23" fmla="*/ 41038 h 491566"/>
                    <a:gd name="connsiteX24" fmla="*/ 1193456 w 1327346"/>
                    <a:gd name="connsiteY24" fmla="*/ 62744 h 491566"/>
                    <a:gd name="connsiteX25" fmla="*/ 781809 w 1327346"/>
                    <a:gd name="connsiteY25" fmla="*/ 136737 h 491566"/>
                    <a:gd name="connsiteX26" fmla="*/ 738842 w 1327346"/>
                    <a:gd name="connsiteY26" fmla="*/ 133779 h 491566"/>
                    <a:gd name="connsiteX27" fmla="*/ 580422 w 1327346"/>
                    <a:gd name="connsiteY27" fmla="*/ 161680 h 491566"/>
                    <a:gd name="connsiteX28" fmla="*/ 533493 w 1327346"/>
                    <a:gd name="connsiteY28" fmla="*/ 182327 h 491566"/>
                    <a:gd name="connsiteX29" fmla="*/ 344271 w 1327346"/>
                    <a:gd name="connsiteY29" fmla="*/ 217258 h 491566"/>
                    <a:gd name="connsiteX30" fmla="*/ 319439 w 1327346"/>
                    <a:gd name="connsiteY30" fmla="*/ 223229 h 491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327346" h="491566">
                      <a:moveTo>
                        <a:pt x="319439" y="223229"/>
                      </a:moveTo>
                      <a:lnTo>
                        <a:pt x="319439" y="345992"/>
                      </a:lnTo>
                      <a:cubicBezTo>
                        <a:pt x="321839" y="347387"/>
                        <a:pt x="323624" y="349284"/>
                        <a:pt x="325019" y="349005"/>
                      </a:cubicBezTo>
                      <a:cubicBezTo>
                        <a:pt x="376691" y="337845"/>
                        <a:pt x="386401" y="345378"/>
                        <a:pt x="386401" y="397776"/>
                      </a:cubicBezTo>
                      <a:cubicBezTo>
                        <a:pt x="386401" y="417306"/>
                        <a:pt x="386903" y="436837"/>
                        <a:pt x="386401" y="456367"/>
                      </a:cubicBezTo>
                      <a:cubicBezTo>
                        <a:pt x="385899" y="483375"/>
                        <a:pt x="379147" y="490462"/>
                        <a:pt x="354427" y="491354"/>
                      </a:cubicBezTo>
                      <a:cubicBezTo>
                        <a:pt x="326526" y="492415"/>
                        <a:pt x="318714" y="485774"/>
                        <a:pt x="315924" y="459771"/>
                      </a:cubicBezTo>
                      <a:cubicBezTo>
                        <a:pt x="315254" y="453521"/>
                        <a:pt x="314194" y="447327"/>
                        <a:pt x="313357" y="441412"/>
                      </a:cubicBezTo>
                      <a:lnTo>
                        <a:pt x="269553" y="441412"/>
                      </a:lnTo>
                      <a:cubicBezTo>
                        <a:pt x="268325" y="446172"/>
                        <a:pt x="267377" y="450993"/>
                        <a:pt x="266707" y="455865"/>
                      </a:cubicBezTo>
                      <a:cubicBezTo>
                        <a:pt x="264140" y="485495"/>
                        <a:pt x="257388" y="492024"/>
                        <a:pt x="229264" y="491354"/>
                      </a:cubicBezTo>
                      <a:cubicBezTo>
                        <a:pt x="203317" y="490796"/>
                        <a:pt x="196286" y="483263"/>
                        <a:pt x="195783" y="454749"/>
                      </a:cubicBezTo>
                      <a:cubicBezTo>
                        <a:pt x="195783" y="432428"/>
                        <a:pt x="195783" y="410108"/>
                        <a:pt x="195783" y="387787"/>
                      </a:cubicBezTo>
                      <a:cubicBezTo>
                        <a:pt x="195783" y="350791"/>
                        <a:pt x="206665" y="341081"/>
                        <a:pt x="242880" y="345267"/>
                      </a:cubicBezTo>
                      <a:cubicBezTo>
                        <a:pt x="249130" y="345936"/>
                        <a:pt x="255268" y="347554"/>
                        <a:pt x="263526" y="349173"/>
                      </a:cubicBezTo>
                      <a:lnTo>
                        <a:pt x="263526" y="234947"/>
                      </a:lnTo>
                      <a:cubicBezTo>
                        <a:pt x="224968" y="234222"/>
                        <a:pt x="189869" y="243206"/>
                        <a:pt x="163865" y="269935"/>
                      </a:cubicBezTo>
                      <a:cubicBezTo>
                        <a:pt x="118610" y="316362"/>
                        <a:pt x="63814" y="320658"/>
                        <a:pt x="-1419" y="313850"/>
                      </a:cubicBezTo>
                      <a:cubicBezTo>
                        <a:pt x="94393" y="251241"/>
                        <a:pt x="144837" y="165084"/>
                        <a:pt x="160405" y="55434"/>
                      </a:cubicBezTo>
                      <a:cubicBezTo>
                        <a:pt x="184791" y="53705"/>
                        <a:pt x="208562" y="51528"/>
                        <a:pt x="232389" y="50412"/>
                      </a:cubicBezTo>
                      <a:cubicBezTo>
                        <a:pt x="584384" y="33783"/>
                        <a:pt x="936379" y="17266"/>
                        <a:pt x="1288430" y="861"/>
                      </a:cubicBezTo>
                      <a:cubicBezTo>
                        <a:pt x="1293061" y="861"/>
                        <a:pt x="1298809" y="-1316"/>
                        <a:pt x="1302101" y="861"/>
                      </a:cubicBezTo>
                      <a:cubicBezTo>
                        <a:pt x="1310415" y="6402"/>
                        <a:pt x="1318395" y="12478"/>
                        <a:pt x="1325928" y="19052"/>
                      </a:cubicBezTo>
                      <a:cubicBezTo>
                        <a:pt x="1319288" y="26641"/>
                        <a:pt x="1313764" y="39140"/>
                        <a:pt x="1305672" y="41038"/>
                      </a:cubicBezTo>
                      <a:cubicBezTo>
                        <a:pt x="1268676" y="49910"/>
                        <a:pt x="1230954" y="55937"/>
                        <a:pt x="1193456" y="62744"/>
                      </a:cubicBezTo>
                      <a:cubicBezTo>
                        <a:pt x="1056296" y="87632"/>
                        <a:pt x="919136" y="112966"/>
                        <a:pt x="781809" y="136737"/>
                      </a:cubicBezTo>
                      <a:cubicBezTo>
                        <a:pt x="767469" y="138941"/>
                        <a:pt x="752793" y="137931"/>
                        <a:pt x="738842" y="133779"/>
                      </a:cubicBezTo>
                      <a:cubicBezTo>
                        <a:pt x="681200" y="117039"/>
                        <a:pt x="629081" y="125632"/>
                        <a:pt x="580422" y="161680"/>
                      </a:cubicBezTo>
                      <a:cubicBezTo>
                        <a:pt x="566416" y="171758"/>
                        <a:pt x="550401" y="178789"/>
                        <a:pt x="533493" y="182327"/>
                      </a:cubicBezTo>
                      <a:cubicBezTo>
                        <a:pt x="470605" y="195105"/>
                        <a:pt x="407326" y="205652"/>
                        <a:pt x="344271" y="217258"/>
                      </a:cubicBezTo>
                      <a:cubicBezTo>
                        <a:pt x="336626" y="218263"/>
                        <a:pt x="328814" y="220718"/>
                        <a:pt x="319439" y="223229"/>
                      </a:cubicBezTo>
                      <a:close/>
                    </a:path>
                  </a:pathLst>
                </a:custGeom>
                <a:solidFill>
                  <a:srgbClr val="456EA9"/>
                </a:solidFill>
                <a:ln w="5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39" name="Рисунок 59">
                  <a:extLst>
                    <a:ext uri="{FF2B5EF4-FFF2-40B4-BE49-F238E27FC236}">
                      <a16:creationId xmlns:a16="http://schemas.microsoft.com/office/drawing/2014/main" id="{407B0018-2746-4E82-8DB3-DFCE7921CD19}"/>
                    </a:ext>
                  </a:extLst>
                </p:cNvPr>
                <p:cNvSpPr/>
                <p:nvPr/>
              </p:nvSpPr>
              <p:spPr>
                <a:xfrm>
                  <a:off x="2490184" y="4024321"/>
                  <a:ext cx="1327537" cy="491147"/>
                </a:xfrm>
                <a:custGeom>
                  <a:avLst/>
                  <a:gdLst>
                    <a:gd name="connsiteX0" fmla="*/ 1005875 w 1327537"/>
                    <a:gd name="connsiteY0" fmla="*/ 348678 h 491147"/>
                    <a:gd name="connsiteX1" fmla="*/ 1005875 w 1327537"/>
                    <a:gd name="connsiteY1" fmla="*/ 221730 h 491147"/>
                    <a:gd name="connsiteX2" fmla="*/ 880043 w 1327537"/>
                    <a:gd name="connsiteY2" fmla="*/ 198181 h 491147"/>
                    <a:gd name="connsiteX3" fmla="*/ 784009 w 1327537"/>
                    <a:gd name="connsiteY3" fmla="*/ 180548 h 491147"/>
                    <a:gd name="connsiteX4" fmla="*/ 747236 w 1327537"/>
                    <a:gd name="connsiteY4" fmla="*/ 163529 h 491147"/>
                    <a:gd name="connsiteX5" fmla="*/ 581673 w 1327537"/>
                    <a:gd name="connsiteY5" fmla="*/ 134680 h 491147"/>
                    <a:gd name="connsiteX6" fmla="*/ 546741 w 1327537"/>
                    <a:gd name="connsiteY6" fmla="*/ 137191 h 491147"/>
                    <a:gd name="connsiteX7" fmla="*/ 30914 w 1327537"/>
                    <a:gd name="connsiteY7" fmla="*/ 43333 h 491147"/>
                    <a:gd name="connsiteX8" fmla="*/ 25334 w 1327537"/>
                    <a:gd name="connsiteY8" fmla="*/ 42496 h 491147"/>
                    <a:gd name="connsiteX9" fmla="*/ -1172 w 1327537"/>
                    <a:gd name="connsiteY9" fmla="*/ 17218 h 491147"/>
                    <a:gd name="connsiteX10" fmla="*/ 28793 w 1327537"/>
                    <a:gd name="connsiteY10" fmla="*/ 31 h 491147"/>
                    <a:gd name="connsiteX11" fmla="*/ 151556 w 1327537"/>
                    <a:gd name="connsiteY11" fmla="*/ 5332 h 491147"/>
                    <a:gd name="connsiteX12" fmla="*/ 853760 w 1327537"/>
                    <a:gd name="connsiteY12" fmla="*/ 38422 h 491147"/>
                    <a:gd name="connsiteX13" fmla="*/ 1143537 w 1327537"/>
                    <a:gd name="connsiteY13" fmla="*/ 52931 h 491147"/>
                    <a:gd name="connsiteX14" fmla="*/ 1164295 w 1327537"/>
                    <a:gd name="connsiteY14" fmla="*/ 55776 h 491147"/>
                    <a:gd name="connsiteX15" fmla="*/ 1326119 w 1327537"/>
                    <a:gd name="connsiteY15" fmla="*/ 313356 h 491147"/>
                    <a:gd name="connsiteX16" fmla="*/ 1165802 w 1327537"/>
                    <a:gd name="connsiteY16" fmla="*/ 273792 h 491147"/>
                    <a:gd name="connsiteX17" fmla="*/ 1062067 w 1327537"/>
                    <a:gd name="connsiteY17" fmla="*/ 234229 h 491147"/>
                    <a:gd name="connsiteX18" fmla="*/ 1062067 w 1327537"/>
                    <a:gd name="connsiteY18" fmla="*/ 346669 h 491147"/>
                    <a:gd name="connsiteX19" fmla="*/ 1066699 w 1327537"/>
                    <a:gd name="connsiteY19" fmla="*/ 348622 h 491147"/>
                    <a:gd name="connsiteX20" fmla="*/ 1128750 w 1327537"/>
                    <a:gd name="connsiteY20" fmla="*/ 397058 h 491147"/>
                    <a:gd name="connsiteX21" fmla="*/ 1128750 w 1327537"/>
                    <a:gd name="connsiteY21" fmla="*/ 455649 h 491147"/>
                    <a:gd name="connsiteX22" fmla="*/ 1096720 w 1327537"/>
                    <a:gd name="connsiteY22" fmla="*/ 490915 h 491147"/>
                    <a:gd name="connsiteX23" fmla="*/ 1057659 w 1327537"/>
                    <a:gd name="connsiteY23" fmla="*/ 459667 h 491147"/>
                    <a:gd name="connsiteX24" fmla="*/ 1054980 w 1327537"/>
                    <a:gd name="connsiteY24" fmla="*/ 440861 h 491147"/>
                    <a:gd name="connsiteX25" fmla="*/ 1011455 w 1327537"/>
                    <a:gd name="connsiteY25" fmla="*/ 440861 h 491147"/>
                    <a:gd name="connsiteX26" fmla="*/ 1008833 w 1327537"/>
                    <a:gd name="connsiteY26" fmla="*/ 455482 h 491147"/>
                    <a:gd name="connsiteX27" fmla="*/ 971111 w 1327537"/>
                    <a:gd name="connsiteY27" fmla="*/ 490915 h 491147"/>
                    <a:gd name="connsiteX28" fmla="*/ 938244 w 1327537"/>
                    <a:gd name="connsiteY28" fmla="*/ 453752 h 491147"/>
                    <a:gd name="connsiteX29" fmla="*/ 938244 w 1327537"/>
                    <a:gd name="connsiteY29" fmla="*/ 386790 h 491147"/>
                    <a:gd name="connsiteX30" fmla="*/ 985842 w 1327537"/>
                    <a:gd name="connsiteY30" fmla="*/ 344772 h 491147"/>
                    <a:gd name="connsiteX31" fmla="*/ 1005875 w 1327537"/>
                    <a:gd name="connsiteY31" fmla="*/ 348678 h 491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27537" h="491147">
                      <a:moveTo>
                        <a:pt x="1005875" y="348678"/>
                      </a:moveTo>
                      <a:lnTo>
                        <a:pt x="1005875" y="221730"/>
                      </a:lnTo>
                      <a:cubicBezTo>
                        <a:pt x="963410" y="213806"/>
                        <a:pt x="921727" y="205882"/>
                        <a:pt x="880043" y="198181"/>
                      </a:cubicBezTo>
                      <a:cubicBezTo>
                        <a:pt x="848013" y="192322"/>
                        <a:pt x="815704" y="187691"/>
                        <a:pt x="784009" y="180548"/>
                      </a:cubicBezTo>
                      <a:cubicBezTo>
                        <a:pt x="770672" y="177518"/>
                        <a:pt x="758173" y="171720"/>
                        <a:pt x="747236" y="163529"/>
                      </a:cubicBezTo>
                      <a:cubicBezTo>
                        <a:pt x="697015" y="124468"/>
                        <a:pt x="642161" y="115261"/>
                        <a:pt x="581673" y="134680"/>
                      </a:cubicBezTo>
                      <a:cubicBezTo>
                        <a:pt x="570401" y="138234"/>
                        <a:pt x="558404" y="139099"/>
                        <a:pt x="546741" y="137191"/>
                      </a:cubicBezTo>
                      <a:cubicBezTo>
                        <a:pt x="374762" y="106277"/>
                        <a:pt x="202837" y="74989"/>
                        <a:pt x="30914" y="43333"/>
                      </a:cubicBezTo>
                      <a:cubicBezTo>
                        <a:pt x="29072" y="42998"/>
                        <a:pt x="27231" y="42775"/>
                        <a:pt x="25334" y="42496"/>
                      </a:cubicBezTo>
                      <a:cubicBezTo>
                        <a:pt x="10546" y="40264"/>
                        <a:pt x="-3460" y="35800"/>
                        <a:pt x="-1172" y="17218"/>
                      </a:cubicBezTo>
                      <a:cubicBezTo>
                        <a:pt x="949" y="-192"/>
                        <a:pt x="15233" y="-527"/>
                        <a:pt x="28793" y="31"/>
                      </a:cubicBezTo>
                      <a:cubicBezTo>
                        <a:pt x="69696" y="1761"/>
                        <a:pt x="110543" y="3435"/>
                        <a:pt x="151556" y="5332"/>
                      </a:cubicBezTo>
                      <a:cubicBezTo>
                        <a:pt x="385643" y="16492"/>
                        <a:pt x="619674" y="27524"/>
                        <a:pt x="853760" y="38422"/>
                      </a:cubicBezTo>
                      <a:cubicBezTo>
                        <a:pt x="950353" y="42998"/>
                        <a:pt x="1046945" y="48020"/>
                        <a:pt x="1143537" y="52931"/>
                      </a:cubicBezTo>
                      <a:cubicBezTo>
                        <a:pt x="1149843" y="53265"/>
                        <a:pt x="1156148" y="54605"/>
                        <a:pt x="1164295" y="55776"/>
                      </a:cubicBezTo>
                      <a:cubicBezTo>
                        <a:pt x="1179361" y="163585"/>
                        <a:pt x="1228857" y="250523"/>
                        <a:pt x="1326119" y="313356"/>
                      </a:cubicBezTo>
                      <a:cubicBezTo>
                        <a:pt x="1263398" y="319438"/>
                        <a:pt x="1209940" y="318154"/>
                        <a:pt x="1165802" y="273792"/>
                      </a:cubicBezTo>
                      <a:cubicBezTo>
                        <a:pt x="1137901" y="245557"/>
                        <a:pt x="1110391" y="236908"/>
                        <a:pt x="1062067" y="234229"/>
                      </a:cubicBezTo>
                      <a:lnTo>
                        <a:pt x="1062067" y="346669"/>
                      </a:lnTo>
                      <a:cubicBezTo>
                        <a:pt x="1063462" y="347283"/>
                        <a:pt x="1065304" y="348957"/>
                        <a:pt x="1066699" y="348622"/>
                      </a:cubicBezTo>
                      <a:cubicBezTo>
                        <a:pt x="1117478" y="337015"/>
                        <a:pt x="1128750" y="345776"/>
                        <a:pt x="1128750" y="397058"/>
                      </a:cubicBezTo>
                      <a:cubicBezTo>
                        <a:pt x="1128750" y="416588"/>
                        <a:pt x="1129084" y="436118"/>
                        <a:pt x="1128750" y="455649"/>
                      </a:cubicBezTo>
                      <a:cubicBezTo>
                        <a:pt x="1128248" y="482322"/>
                        <a:pt x="1121161" y="489855"/>
                        <a:pt x="1096720" y="490915"/>
                      </a:cubicBezTo>
                      <a:cubicBezTo>
                        <a:pt x="1068819" y="492087"/>
                        <a:pt x="1060783" y="485335"/>
                        <a:pt x="1057659" y="459667"/>
                      </a:cubicBezTo>
                      <a:cubicBezTo>
                        <a:pt x="1056933" y="453361"/>
                        <a:pt x="1055873" y="447111"/>
                        <a:pt x="1054980" y="440861"/>
                      </a:cubicBezTo>
                      <a:lnTo>
                        <a:pt x="1011455" y="440861"/>
                      </a:lnTo>
                      <a:cubicBezTo>
                        <a:pt x="1010674" y="445047"/>
                        <a:pt x="1009335" y="450236"/>
                        <a:pt x="1008833" y="455482"/>
                      </a:cubicBezTo>
                      <a:cubicBezTo>
                        <a:pt x="1006098" y="484889"/>
                        <a:pt x="999067" y="491641"/>
                        <a:pt x="971111" y="490915"/>
                      </a:cubicBezTo>
                      <a:cubicBezTo>
                        <a:pt x="945386" y="490246"/>
                        <a:pt x="938578" y="482768"/>
                        <a:pt x="938244" y="453752"/>
                      </a:cubicBezTo>
                      <a:cubicBezTo>
                        <a:pt x="937964" y="431431"/>
                        <a:pt x="938244" y="409110"/>
                        <a:pt x="938244" y="386790"/>
                      </a:cubicBezTo>
                      <a:cubicBezTo>
                        <a:pt x="938244" y="349961"/>
                        <a:pt x="949404" y="340363"/>
                        <a:pt x="985842" y="344772"/>
                      </a:cubicBezTo>
                      <a:cubicBezTo>
                        <a:pt x="992148" y="345497"/>
                        <a:pt x="998230" y="347059"/>
                        <a:pt x="1005875" y="348678"/>
                      </a:cubicBezTo>
                      <a:close/>
                    </a:path>
                  </a:pathLst>
                </a:custGeom>
                <a:solidFill>
                  <a:srgbClr val="456EA9"/>
                </a:solidFill>
                <a:ln w="5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40" name="Рисунок 59">
                  <a:extLst>
                    <a:ext uri="{FF2B5EF4-FFF2-40B4-BE49-F238E27FC236}">
                      <a16:creationId xmlns:a16="http://schemas.microsoft.com/office/drawing/2014/main" id="{890353AB-5AD9-455C-BD35-1D93FD24369A}"/>
                    </a:ext>
                  </a:extLst>
                </p:cNvPr>
                <p:cNvSpPr/>
                <p:nvPr/>
              </p:nvSpPr>
              <p:spPr>
                <a:xfrm>
                  <a:off x="4626673" y="4161233"/>
                  <a:ext cx="311372" cy="311383"/>
                </a:xfrm>
                <a:custGeom>
                  <a:avLst/>
                  <a:gdLst>
                    <a:gd name="connsiteX0" fmla="*/ -1418 w 311372"/>
                    <a:gd name="connsiteY0" fmla="*/ 155965 h 311383"/>
                    <a:gd name="connsiteX1" fmla="*/ 153877 w 311372"/>
                    <a:gd name="connsiteY1" fmla="*/ -106 h 311383"/>
                    <a:gd name="connsiteX2" fmla="*/ 309954 w 311372"/>
                    <a:gd name="connsiteY2" fmla="*/ 155189 h 311383"/>
                    <a:gd name="connsiteX3" fmla="*/ 155384 w 311372"/>
                    <a:gd name="connsiteY3" fmla="*/ 311260 h 311383"/>
                    <a:gd name="connsiteX4" fmla="*/ -1418 w 311372"/>
                    <a:gd name="connsiteY4" fmla="*/ 159051 h 311383"/>
                    <a:gd name="connsiteX5" fmla="*/ -1418 w 311372"/>
                    <a:gd name="connsiteY5" fmla="*/ 155965 h 311383"/>
                    <a:gd name="connsiteX6" fmla="*/ 267712 w 311372"/>
                    <a:gd name="connsiteY6" fmla="*/ 154458 h 311383"/>
                    <a:gd name="connsiteX7" fmla="*/ 152873 w 311372"/>
                    <a:gd name="connsiteY7" fmla="*/ 42208 h 311383"/>
                    <a:gd name="connsiteX8" fmla="*/ 40601 w 311372"/>
                    <a:gd name="connsiteY8" fmla="*/ 157058 h 311383"/>
                    <a:gd name="connsiteX9" fmla="*/ 155440 w 311372"/>
                    <a:gd name="connsiteY9" fmla="*/ 269308 h 311383"/>
                    <a:gd name="connsiteX10" fmla="*/ 156109 w 311372"/>
                    <a:gd name="connsiteY10" fmla="*/ 269297 h 311383"/>
                    <a:gd name="connsiteX11" fmla="*/ 267712 w 311372"/>
                    <a:gd name="connsiteY11" fmla="*/ 154235 h 311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1372" h="311383">
                      <a:moveTo>
                        <a:pt x="-1418" y="155965"/>
                      </a:moveTo>
                      <a:cubicBezTo>
                        <a:pt x="-1641" y="69980"/>
                        <a:pt x="67888" y="106"/>
                        <a:pt x="153877" y="-106"/>
                      </a:cubicBezTo>
                      <a:cubicBezTo>
                        <a:pt x="239867" y="-318"/>
                        <a:pt x="309730" y="69210"/>
                        <a:pt x="309954" y="155189"/>
                      </a:cubicBezTo>
                      <a:cubicBezTo>
                        <a:pt x="310177" y="240889"/>
                        <a:pt x="241094" y="310646"/>
                        <a:pt x="155384" y="311260"/>
                      </a:cubicBezTo>
                      <a:cubicBezTo>
                        <a:pt x="70064" y="312527"/>
                        <a:pt x="-135" y="244382"/>
                        <a:pt x="-1418" y="159051"/>
                      </a:cubicBezTo>
                      <a:cubicBezTo>
                        <a:pt x="-1418" y="158024"/>
                        <a:pt x="-1418" y="156997"/>
                        <a:pt x="-1418" y="155965"/>
                      </a:cubicBezTo>
                      <a:close/>
                      <a:moveTo>
                        <a:pt x="267712" y="154458"/>
                      </a:moveTo>
                      <a:cubicBezTo>
                        <a:pt x="266986" y="91749"/>
                        <a:pt x="215594" y="41494"/>
                        <a:pt x="152873" y="42208"/>
                      </a:cubicBezTo>
                      <a:cubicBezTo>
                        <a:pt x="90152" y="42928"/>
                        <a:pt x="39875" y="94349"/>
                        <a:pt x="40601" y="157058"/>
                      </a:cubicBezTo>
                      <a:cubicBezTo>
                        <a:pt x="41326" y="219768"/>
                        <a:pt x="92775" y="270023"/>
                        <a:pt x="155440" y="269308"/>
                      </a:cubicBezTo>
                      <a:cubicBezTo>
                        <a:pt x="155663" y="269303"/>
                        <a:pt x="155886" y="269303"/>
                        <a:pt x="156109" y="269297"/>
                      </a:cubicBezTo>
                      <a:cubicBezTo>
                        <a:pt x="218495" y="267835"/>
                        <a:pt x="268159" y="216621"/>
                        <a:pt x="267712" y="154235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5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41" name="Рисунок 59">
                  <a:extLst>
                    <a:ext uri="{FF2B5EF4-FFF2-40B4-BE49-F238E27FC236}">
                      <a16:creationId xmlns:a16="http://schemas.microsoft.com/office/drawing/2014/main" id="{007A4F3D-09A5-4776-A24F-98AF1212B3F9}"/>
                    </a:ext>
                  </a:extLst>
                </p:cNvPr>
                <p:cNvSpPr/>
                <p:nvPr/>
              </p:nvSpPr>
              <p:spPr>
                <a:xfrm>
                  <a:off x="2975616" y="4161059"/>
                  <a:ext cx="311268" cy="311262"/>
                </a:xfrm>
                <a:custGeom>
                  <a:avLst/>
                  <a:gdLst>
                    <a:gd name="connsiteX0" fmla="*/ 153605 w 311268"/>
                    <a:gd name="connsiteY0" fmla="*/ -105 h 311262"/>
                    <a:gd name="connsiteX1" fmla="*/ 309849 w 311268"/>
                    <a:gd name="connsiteY1" fmla="*/ 154911 h 311262"/>
                    <a:gd name="connsiteX2" fmla="*/ 154833 w 311268"/>
                    <a:gd name="connsiteY2" fmla="*/ 311155 h 311262"/>
                    <a:gd name="connsiteX3" fmla="*/ -1411 w 311268"/>
                    <a:gd name="connsiteY3" fmla="*/ 156138 h 311262"/>
                    <a:gd name="connsiteX4" fmla="*/ 151819 w 311268"/>
                    <a:gd name="connsiteY4" fmla="*/ -100 h 311262"/>
                    <a:gd name="connsiteX5" fmla="*/ 153605 w 311268"/>
                    <a:gd name="connsiteY5" fmla="*/ -105 h 311262"/>
                    <a:gd name="connsiteX6" fmla="*/ 155056 w 311268"/>
                    <a:gd name="connsiteY6" fmla="*/ 269136 h 311262"/>
                    <a:gd name="connsiteX7" fmla="*/ 268668 w 311268"/>
                    <a:gd name="connsiteY7" fmla="*/ 154621 h 311262"/>
                    <a:gd name="connsiteX8" fmla="*/ 154163 w 311268"/>
                    <a:gd name="connsiteY8" fmla="*/ 41020 h 311262"/>
                    <a:gd name="connsiteX9" fmla="*/ 40552 w 311268"/>
                    <a:gd name="connsiteY9" fmla="*/ 155536 h 311262"/>
                    <a:gd name="connsiteX10" fmla="*/ 40552 w 311268"/>
                    <a:gd name="connsiteY10" fmla="*/ 156641 h 311262"/>
                    <a:gd name="connsiteX11" fmla="*/ 155056 w 311268"/>
                    <a:gd name="connsiteY11" fmla="*/ 269248 h 31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1268" h="311262">
                      <a:moveTo>
                        <a:pt x="153605" y="-105"/>
                      </a:moveTo>
                      <a:cubicBezTo>
                        <a:pt x="239540" y="-446"/>
                        <a:pt x="309514" y="68960"/>
                        <a:pt x="309849" y="154911"/>
                      </a:cubicBezTo>
                      <a:cubicBezTo>
                        <a:pt x="310184" y="240862"/>
                        <a:pt x="240767" y="310814"/>
                        <a:pt x="154833" y="311155"/>
                      </a:cubicBezTo>
                      <a:cubicBezTo>
                        <a:pt x="68899" y="311489"/>
                        <a:pt x="-1076" y="242089"/>
                        <a:pt x="-1411" y="156138"/>
                      </a:cubicBezTo>
                      <a:cubicBezTo>
                        <a:pt x="-2248" y="70684"/>
                        <a:pt x="66332" y="732"/>
                        <a:pt x="151819" y="-100"/>
                      </a:cubicBezTo>
                      <a:cubicBezTo>
                        <a:pt x="152434" y="-105"/>
                        <a:pt x="152992" y="-105"/>
                        <a:pt x="153605" y="-105"/>
                      </a:cubicBezTo>
                      <a:close/>
                      <a:moveTo>
                        <a:pt x="155056" y="269136"/>
                      </a:moveTo>
                      <a:cubicBezTo>
                        <a:pt x="218056" y="268885"/>
                        <a:pt x="268891" y="217615"/>
                        <a:pt x="268668" y="154621"/>
                      </a:cubicBezTo>
                      <a:cubicBezTo>
                        <a:pt x="268388" y="91632"/>
                        <a:pt x="217107" y="40769"/>
                        <a:pt x="154163" y="41020"/>
                      </a:cubicBezTo>
                      <a:cubicBezTo>
                        <a:pt x="91163" y="41277"/>
                        <a:pt x="40273" y="92542"/>
                        <a:pt x="40552" y="155536"/>
                      </a:cubicBezTo>
                      <a:cubicBezTo>
                        <a:pt x="40552" y="155904"/>
                        <a:pt x="40552" y="156272"/>
                        <a:pt x="40552" y="156641"/>
                      </a:cubicBezTo>
                      <a:cubicBezTo>
                        <a:pt x="41835" y="219038"/>
                        <a:pt x="92670" y="269019"/>
                        <a:pt x="155056" y="269248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5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42" name="Рисунок 59">
                  <a:extLst>
                    <a:ext uri="{FF2B5EF4-FFF2-40B4-BE49-F238E27FC236}">
                      <a16:creationId xmlns:a16="http://schemas.microsoft.com/office/drawing/2014/main" id="{C5D9B7DB-6531-40E6-9B43-A4B3DFFFC6F8}"/>
                    </a:ext>
                  </a:extLst>
                </p:cNvPr>
                <p:cNvSpPr/>
                <p:nvPr/>
              </p:nvSpPr>
              <p:spPr>
                <a:xfrm>
                  <a:off x="3165236" y="3895668"/>
                  <a:ext cx="508908" cy="104070"/>
                </a:xfrm>
                <a:custGeom>
                  <a:avLst/>
                  <a:gdLst>
                    <a:gd name="connsiteX0" fmla="*/ 507490 w 508908"/>
                    <a:gd name="connsiteY0" fmla="*/ 35942 h 104070"/>
                    <a:gd name="connsiteX1" fmla="*/ 492926 w 508908"/>
                    <a:gd name="connsiteY1" fmla="*/ 103964 h 104070"/>
                    <a:gd name="connsiteX2" fmla="*/ 462626 w 508908"/>
                    <a:gd name="connsiteY2" fmla="*/ 101732 h 104070"/>
                    <a:gd name="connsiteX3" fmla="*/ 30333 w 508908"/>
                    <a:gd name="connsiteY3" fmla="*/ 34770 h 104070"/>
                    <a:gd name="connsiteX4" fmla="*/ 16829 w 508908"/>
                    <a:gd name="connsiteY4" fmla="*/ 32203 h 104070"/>
                    <a:gd name="connsiteX5" fmla="*/ -1419 w 508908"/>
                    <a:gd name="connsiteY5" fmla="*/ 15016 h 104070"/>
                    <a:gd name="connsiteX6" fmla="*/ 20400 w 508908"/>
                    <a:gd name="connsiteY6" fmla="*/ -106 h 104070"/>
                    <a:gd name="connsiteX7" fmla="*/ 123298 w 508908"/>
                    <a:gd name="connsiteY7" fmla="*/ 6200 h 104070"/>
                    <a:gd name="connsiteX8" fmla="*/ 484556 w 508908"/>
                    <a:gd name="connsiteY8" fmla="*/ 32650 h 104070"/>
                    <a:gd name="connsiteX9" fmla="*/ 507490 w 508908"/>
                    <a:gd name="connsiteY9" fmla="*/ 35942 h 104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8908" h="104070">
                      <a:moveTo>
                        <a:pt x="507490" y="35942"/>
                      </a:moveTo>
                      <a:cubicBezTo>
                        <a:pt x="502356" y="59769"/>
                        <a:pt x="498004" y="80583"/>
                        <a:pt x="492926" y="103964"/>
                      </a:cubicBezTo>
                      <a:cubicBezTo>
                        <a:pt x="482212" y="103183"/>
                        <a:pt x="472335" y="103238"/>
                        <a:pt x="462626" y="101732"/>
                      </a:cubicBezTo>
                      <a:cubicBezTo>
                        <a:pt x="318547" y="79411"/>
                        <a:pt x="174467" y="57091"/>
                        <a:pt x="30333" y="34770"/>
                      </a:cubicBezTo>
                      <a:cubicBezTo>
                        <a:pt x="25701" y="34848"/>
                        <a:pt x="21125" y="33972"/>
                        <a:pt x="16829" y="32203"/>
                      </a:cubicBezTo>
                      <a:cubicBezTo>
                        <a:pt x="10355" y="26913"/>
                        <a:pt x="4273" y="21171"/>
                        <a:pt x="-1419" y="15016"/>
                      </a:cubicBezTo>
                      <a:cubicBezTo>
                        <a:pt x="5892" y="9715"/>
                        <a:pt x="13201" y="-217"/>
                        <a:pt x="20400" y="-106"/>
                      </a:cubicBezTo>
                      <a:cubicBezTo>
                        <a:pt x="54718" y="508"/>
                        <a:pt x="88980" y="3689"/>
                        <a:pt x="123298" y="6200"/>
                      </a:cubicBezTo>
                      <a:cubicBezTo>
                        <a:pt x="243717" y="14944"/>
                        <a:pt x="364136" y="23761"/>
                        <a:pt x="484556" y="32650"/>
                      </a:cubicBezTo>
                      <a:cubicBezTo>
                        <a:pt x="490973" y="33040"/>
                        <a:pt x="497278" y="34380"/>
                        <a:pt x="507490" y="35942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5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43" name="Рисунок 59">
                  <a:extLst>
                    <a:ext uri="{FF2B5EF4-FFF2-40B4-BE49-F238E27FC236}">
                      <a16:creationId xmlns:a16="http://schemas.microsoft.com/office/drawing/2014/main" id="{F2E22596-F31A-428B-BA33-882785F6A2BE}"/>
                    </a:ext>
                  </a:extLst>
                </p:cNvPr>
                <p:cNvSpPr/>
                <p:nvPr/>
              </p:nvSpPr>
              <p:spPr>
                <a:xfrm>
                  <a:off x="4240863" y="3894396"/>
                  <a:ext cx="507010" cy="105230"/>
                </a:xfrm>
                <a:custGeom>
                  <a:avLst/>
                  <a:gdLst>
                    <a:gd name="connsiteX0" fmla="*/ 12644 w 507010"/>
                    <a:gd name="connsiteY0" fmla="*/ 105124 h 105230"/>
                    <a:gd name="connsiteX1" fmla="*/ 144 w 507010"/>
                    <a:gd name="connsiteY1" fmla="*/ 51388 h 105230"/>
                    <a:gd name="connsiteX2" fmla="*/ -1419 w 507010"/>
                    <a:gd name="connsiteY2" fmla="*/ 37158 h 105230"/>
                    <a:gd name="connsiteX3" fmla="*/ 28101 w 507010"/>
                    <a:gd name="connsiteY3" fmla="*/ 33308 h 105230"/>
                    <a:gd name="connsiteX4" fmla="*/ 458441 w 507010"/>
                    <a:gd name="connsiteY4" fmla="*/ 1613 h 105230"/>
                    <a:gd name="connsiteX5" fmla="*/ 483272 w 507010"/>
                    <a:gd name="connsiteY5" fmla="*/ 887 h 105230"/>
                    <a:gd name="connsiteX6" fmla="*/ 505592 w 507010"/>
                    <a:gd name="connsiteY6" fmla="*/ 15675 h 105230"/>
                    <a:gd name="connsiteX7" fmla="*/ 485392 w 507010"/>
                    <a:gd name="connsiteY7" fmla="*/ 33420 h 105230"/>
                    <a:gd name="connsiteX8" fmla="*/ 419547 w 507010"/>
                    <a:gd name="connsiteY8" fmla="*/ 44580 h 105230"/>
                    <a:gd name="connsiteX9" fmla="*/ 34518 w 507010"/>
                    <a:gd name="connsiteY9" fmla="*/ 103897 h 105230"/>
                    <a:gd name="connsiteX10" fmla="*/ 12644 w 507010"/>
                    <a:gd name="connsiteY10" fmla="*/ 105124 h 105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7010" h="105230">
                      <a:moveTo>
                        <a:pt x="12644" y="105124"/>
                      </a:moveTo>
                      <a:cubicBezTo>
                        <a:pt x="8012" y="85482"/>
                        <a:pt x="3994" y="68463"/>
                        <a:pt x="144" y="51388"/>
                      </a:cubicBezTo>
                      <a:cubicBezTo>
                        <a:pt x="-637" y="46678"/>
                        <a:pt x="-1139" y="41924"/>
                        <a:pt x="-1419" y="37158"/>
                      </a:cubicBezTo>
                      <a:cubicBezTo>
                        <a:pt x="8905" y="35763"/>
                        <a:pt x="18447" y="34033"/>
                        <a:pt x="28101" y="33308"/>
                      </a:cubicBezTo>
                      <a:cubicBezTo>
                        <a:pt x="171510" y="22633"/>
                        <a:pt x="314976" y="12064"/>
                        <a:pt x="458441" y="1613"/>
                      </a:cubicBezTo>
                      <a:cubicBezTo>
                        <a:pt x="466755" y="999"/>
                        <a:pt x="475795" y="-1456"/>
                        <a:pt x="483272" y="887"/>
                      </a:cubicBezTo>
                      <a:cubicBezTo>
                        <a:pt x="490750" y="3231"/>
                        <a:pt x="498339" y="10541"/>
                        <a:pt x="505592" y="15675"/>
                      </a:cubicBezTo>
                      <a:cubicBezTo>
                        <a:pt x="498897" y="21813"/>
                        <a:pt x="493093" y="31466"/>
                        <a:pt x="485392" y="33420"/>
                      </a:cubicBezTo>
                      <a:cubicBezTo>
                        <a:pt x="463853" y="39000"/>
                        <a:pt x="441588" y="41176"/>
                        <a:pt x="419547" y="44580"/>
                      </a:cubicBezTo>
                      <a:cubicBezTo>
                        <a:pt x="291148" y="64406"/>
                        <a:pt x="162805" y="84182"/>
                        <a:pt x="34518" y="103897"/>
                      </a:cubicBezTo>
                      <a:cubicBezTo>
                        <a:pt x="28268" y="104734"/>
                        <a:pt x="21795" y="104734"/>
                        <a:pt x="12644" y="105124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5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44" name="Рисунок 59">
                  <a:extLst>
                    <a:ext uri="{FF2B5EF4-FFF2-40B4-BE49-F238E27FC236}">
                      <a16:creationId xmlns:a16="http://schemas.microsoft.com/office/drawing/2014/main" id="{6E5AB0C9-9285-4435-996F-379272456DA8}"/>
                    </a:ext>
                  </a:extLst>
                </p:cNvPr>
                <p:cNvSpPr/>
                <p:nvPr/>
              </p:nvSpPr>
              <p:spPr>
                <a:xfrm>
                  <a:off x="3888645" y="4375728"/>
                  <a:ext cx="136155" cy="193363"/>
                </a:xfrm>
                <a:custGeom>
                  <a:avLst/>
                  <a:gdLst>
                    <a:gd name="connsiteX0" fmla="*/ 44172 w 136155"/>
                    <a:gd name="connsiteY0" fmla="*/ 85883 h 193363"/>
                    <a:gd name="connsiteX1" fmla="*/ 44172 w 136155"/>
                    <a:gd name="connsiteY1" fmla="*/ -107 h 193363"/>
                    <a:gd name="connsiteX2" fmla="*/ 88143 w 136155"/>
                    <a:gd name="connsiteY2" fmla="*/ -107 h 193363"/>
                    <a:gd name="connsiteX3" fmla="*/ 88143 w 136155"/>
                    <a:gd name="connsiteY3" fmla="*/ 86553 h 193363"/>
                    <a:gd name="connsiteX4" fmla="*/ 112752 w 136155"/>
                    <a:gd name="connsiteY4" fmla="*/ 88618 h 193363"/>
                    <a:gd name="connsiteX5" fmla="*/ 134737 w 136155"/>
                    <a:gd name="connsiteY5" fmla="*/ 111719 h 193363"/>
                    <a:gd name="connsiteX6" fmla="*/ 134737 w 136155"/>
                    <a:gd name="connsiteY6" fmla="*/ 164563 h 193363"/>
                    <a:gd name="connsiteX7" fmla="*/ 112417 w 136155"/>
                    <a:gd name="connsiteY7" fmla="*/ 193189 h 193363"/>
                    <a:gd name="connsiteX8" fmla="*/ 83958 w 136155"/>
                    <a:gd name="connsiteY8" fmla="*/ 167967 h 193363"/>
                    <a:gd name="connsiteX9" fmla="*/ 82284 w 136155"/>
                    <a:gd name="connsiteY9" fmla="*/ 155579 h 193363"/>
                    <a:gd name="connsiteX10" fmla="*/ 50979 w 136155"/>
                    <a:gd name="connsiteY10" fmla="*/ 155579 h 193363"/>
                    <a:gd name="connsiteX11" fmla="*/ 25757 w 136155"/>
                    <a:gd name="connsiteY11" fmla="*/ 193245 h 193363"/>
                    <a:gd name="connsiteX12" fmla="*/ -1418 w 136155"/>
                    <a:gd name="connsiteY12" fmla="*/ 170143 h 193363"/>
                    <a:gd name="connsiteX13" fmla="*/ -1418 w 136155"/>
                    <a:gd name="connsiteY13" fmla="*/ 136663 h 193363"/>
                    <a:gd name="connsiteX14" fmla="*/ 44172 w 136155"/>
                    <a:gd name="connsiteY14" fmla="*/ 85883 h 19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155" h="193363">
                      <a:moveTo>
                        <a:pt x="44172" y="85883"/>
                      </a:moveTo>
                      <a:lnTo>
                        <a:pt x="44172" y="-107"/>
                      </a:lnTo>
                      <a:lnTo>
                        <a:pt x="88143" y="-107"/>
                      </a:lnTo>
                      <a:lnTo>
                        <a:pt x="88143" y="86553"/>
                      </a:lnTo>
                      <a:cubicBezTo>
                        <a:pt x="98578" y="87446"/>
                        <a:pt x="105665" y="88283"/>
                        <a:pt x="112752" y="88618"/>
                      </a:cubicBezTo>
                      <a:cubicBezTo>
                        <a:pt x="127594" y="89287"/>
                        <a:pt x="134514" y="97490"/>
                        <a:pt x="134737" y="111719"/>
                      </a:cubicBezTo>
                      <a:cubicBezTo>
                        <a:pt x="134737" y="129353"/>
                        <a:pt x="134737" y="146930"/>
                        <a:pt x="134737" y="164563"/>
                      </a:cubicBezTo>
                      <a:cubicBezTo>
                        <a:pt x="134737" y="179741"/>
                        <a:pt x="131835" y="192464"/>
                        <a:pt x="112417" y="193189"/>
                      </a:cubicBezTo>
                      <a:cubicBezTo>
                        <a:pt x="94281" y="194026"/>
                        <a:pt x="84014" y="187163"/>
                        <a:pt x="83958" y="167967"/>
                      </a:cubicBezTo>
                      <a:cubicBezTo>
                        <a:pt x="83623" y="163810"/>
                        <a:pt x="83065" y="159675"/>
                        <a:pt x="82284" y="155579"/>
                      </a:cubicBezTo>
                      <a:lnTo>
                        <a:pt x="50979" y="155579"/>
                      </a:lnTo>
                      <a:cubicBezTo>
                        <a:pt x="45399" y="169027"/>
                        <a:pt x="52598" y="192910"/>
                        <a:pt x="25757" y="193245"/>
                      </a:cubicBezTo>
                      <a:cubicBezTo>
                        <a:pt x="9408" y="193245"/>
                        <a:pt x="-1474" y="188614"/>
                        <a:pt x="-1418" y="170143"/>
                      </a:cubicBezTo>
                      <a:cubicBezTo>
                        <a:pt x="-1418" y="158983"/>
                        <a:pt x="-1418" y="147823"/>
                        <a:pt x="-1418" y="136663"/>
                      </a:cubicBezTo>
                      <a:cubicBezTo>
                        <a:pt x="-1083" y="92635"/>
                        <a:pt x="-1027" y="92635"/>
                        <a:pt x="44172" y="85883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5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45" name="Рисунок 59">
                  <a:extLst>
                    <a:ext uri="{FF2B5EF4-FFF2-40B4-BE49-F238E27FC236}">
                      <a16:creationId xmlns:a16="http://schemas.microsoft.com/office/drawing/2014/main" id="{4C2A56D4-674F-4822-BDCC-3E0BA7E82212}"/>
                    </a:ext>
                  </a:extLst>
                </p:cNvPr>
                <p:cNvSpPr/>
                <p:nvPr/>
              </p:nvSpPr>
              <p:spPr>
                <a:xfrm>
                  <a:off x="3926865" y="3449983"/>
                  <a:ext cx="60325" cy="263828"/>
                </a:xfrm>
                <a:custGeom>
                  <a:avLst/>
                  <a:gdLst>
                    <a:gd name="connsiteX0" fmla="*/ 58907 w 60325"/>
                    <a:gd name="connsiteY0" fmla="*/ 263722 h 263828"/>
                    <a:gd name="connsiteX1" fmla="*/ 2380 w 60325"/>
                    <a:gd name="connsiteY1" fmla="*/ 263722 h 263828"/>
                    <a:gd name="connsiteX2" fmla="*/ -1415 w 60325"/>
                    <a:gd name="connsiteY2" fmla="*/ 255743 h 263828"/>
                    <a:gd name="connsiteX3" fmla="*/ 12369 w 60325"/>
                    <a:gd name="connsiteY3" fmla="*/ 21879 h 263828"/>
                    <a:gd name="connsiteX4" fmla="*/ 28551 w 60325"/>
                    <a:gd name="connsiteY4" fmla="*/ -107 h 263828"/>
                    <a:gd name="connsiteX5" fmla="*/ 44510 w 60325"/>
                    <a:gd name="connsiteY5" fmla="*/ 19257 h 263828"/>
                    <a:gd name="connsiteX6" fmla="*/ 48695 w 60325"/>
                    <a:gd name="connsiteY6" fmla="*/ 63563 h 263828"/>
                    <a:gd name="connsiteX7" fmla="*/ 58907 w 60325"/>
                    <a:gd name="connsiteY7" fmla="*/ 263722 h 263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325" h="263828">
                      <a:moveTo>
                        <a:pt x="58907" y="263722"/>
                      </a:moveTo>
                      <a:lnTo>
                        <a:pt x="2380" y="263722"/>
                      </a:lnTo>
                      <a:cubicBezTo>
                        <a:pt x="817" y="260542"/>
                        <a:pt x="-1526" y="258142"/>
                        <a:pt x="-1415" y="255743"/>
                      </a:cubicBezTo>
                      <a:cubicBezTo>
                        <a:pt x="2770" y="177621"/>
                        <a:pt x="6789" y="99778"/>
                        <a:pt x="12369" y="21879"/>
                      </a:cubicBezTo>
                      <a:cubicBezTo>
                        <a:pt x="12871" y="14179"/>
                        <a:pt x="22915" y="7203"/>
                        <a:pt x="28551" y="-107"/>
                      </a:cubicBezTo>
                      <a:cubicBezTo>
                        <a:pt x="34131" y="6311"/>
                        <a:pt x="42780" y="11947"/>
                        <a:pt x="44510" y="19257"/>
                      </a:cubicBezTo>
                      <a:cubicBezTo>
                        <a:pt x="47245" y="33865"/>
                        <a:pt x="48640" y="48697"/>
                        <a:pt x="48695" y="63563"/>
                      </a:cubicBezTo>
                      <a:cubicBezTo>
                        <a:pt x="52155" y="129353"/>
                        <a:pt x="55447" y="195087"/>
                        <a:pt x="58907" y="263722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5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46" name="Рисунок 59">
                  <a:extLst>
                    <a:ext uri="{FF2B5EF4-FFF2-40B4-BE49-F238E27FC236}">
                      <a16:creationId xmlns:a16="http://schemas.microsoft.com/office/drawing/2014/main" id="{698709BD-098E-4F51-BBF8-8B5F88731080}"/>
                    </a:ext>
                  </a:extLst>
                </p:cNvPr>
                <p:cNvSpPr/>
                <p:nvPr/>
              </p:nvSpPr>
              <p:spPr>
                <a:xfrm>
                  <a:off x="4686269" y="4220929"/>
                  <a:ext cx="191845" cy="191845"/>
                </a:xfrm>
                <a:custGeom>
                  <a:avLst/>
                  <a:gdLst>
                    <a:gd name="connsiteX0" fmla="*/ 190427 w 191845"/>
                    <a:gd name="connsiteY0" fmla="*/ 95654 h 191845"/>
                    <a:gd name="connsiteX1" fmla="*/ 94671 w 191845"/>
                    <a:gd name="connsiteY1" fmla="*/ 191738 h 191845"/>
                    <a:gd name="connsiteX2" fmla="*/ -1418 w 191845"/>
                    <a:gd name="connsiteY2" fmla="*/ 95978 h 191845"/>
                    <a:gd name="connsiteX3" fmla="*/ 94336 w 191845"/>
                    <a:gd name="connsiteY3" fmla="*/ -107 h 191845"/>
                    <a:gd name="connsiteX4" fmla="*/ 95564 w 191845"/>
                    <a:gd name="connsiteY4" fmla="*/ -101 h 191845"/>
                    <a:gd name="connsiteX5" fmla="*/ 190427 w 191845"/>
                    <a:gd name="connsiteY5" fmla="*/ 94756 h 191845"/>
                    <a:gd name="connsiteX6" fmla="*/ 190427 w 191845"/>
                    <a:gd name="connsiteY6" fmla="*/ 95654 h 191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1845" h="191845">
                      <a:moveTo>
                        <a:pt x="190427" y="95654"/>
                      </a:moveTo>
                      <a:cubicBezTo>
                        <a:pt x="190538" y="148632"/>
                        <a:pt x="147627" y="191649"/>
                        <a:pt x="94671" y="191738"/>
                      </a:cubicBezTo>
                      <a:cubicBezTo>
                        <a:pt x="41716" y="191828"/>
                        <a:pt x="-1307" y="148955"/>
                        <a:pt x="-1418" y="95978"/>
                      </a:cubicBezTo>
                      <a:cubicBezTo>
                        <a:pt x="-1530" y="43000"/>
                        <a:pt x="41381" y="-17"/>
                        <a:pt x="94336" y="-107"/>
                      </a:cubicBezTo>
                      <a:cubicBezTo>
                        <a:pt x="94727" y="-107"/>
                        <a:pt x="95173" y="-107"/>
                        <a:pt x="95564" y="-101"/>
                      </a:cubicBezTo>
                      <a:cubicBezTo>
                        <a:pt x="147962" y="-101"/>
                        <a:pt x="190427" y="42364"/>
                        <a:pt x="190427" y="94756"/>
                      </a:cubicBezTo>
                      <a:cubicBezTo>
                        <a:pt x="190427" y="95057"/>
                        <a:pt x="190427" y="95353"/>
                        <a:pt x="190427" y="95654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5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47" name="Рисунок 59">
                  <a:extLst>
                    <a:ext uri="{FF2B5EF4-FFF2-40B4-BE49-F238E27FC236}">
                      <a16:creationId xmlns:a16="http://schemas.microsoft.com/office/drawing/2014/main" id="{92C516E7-FF47-4460-8122-762837ACAD18}"/>
                    </a:ext>
                  </a:extLst>
                </p:cNvPr>
                <p:cNvSpPr/>
                <p:nvPr/>
              </p:nvSpPr>
              <p:spPr>
                <a:xfrm>
                  <a:off x="3035852" y="4221028"/>
                  <a:ext cx="191513" cy="191508"/>
                </a:xfrm>
                <a:custGeom>
                  <a:avLst/>
                  <a:gdLst>
                    <a:gd name="connsiteX0" fmla="*/ 98168 w 191513"/>
                    <a:gd name="connsiteY0" fmla="*/ -32 h 191508"/>
                    <a:gd name="connsiteX1" fmla="*/ 190016 w 191513"/>
                    <a:gd name="connsiteY1" fmla="*/ 99479 h 191508"/>
                    <a:gd name="connsiteX2" fmla="*/ 91750 w 191513"/>
                    <a:gd name="connsiteY2" fmla="*/ 191367 h 191508"/>
                    <a:gd name="connsiteX3" fmla="*/ -1382 w 191513"/>
                    <a:gd name="connsiteY3" fmla="*/ 93061 h 191508"/>
                    <a:gd name="connsiteX4" fmla="*/ 96940 w 191513"/>
                    <a:gd name="connsiteY4" fmla="*/ -71 h 191508"/>
                    <a:gd name="connsiteX5" fmla="*/ 98168 w 191513"/>
                    <a:gd name="connsiteY5" fmla="*/ -32 h 191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1513" h="191508">
                      <a:moveTo>
                        <a:pt x="98168" y="-32"/>
                      </a:moveTo>
                      <a:cubicBezTo>
                        <a:pt x="151011" y="2083"/>
                        <a:pt x="192137" y="46635"/>
                        <a:pt x="190016" y="99479"/>
                      </a:cubicBezTo>
                      <a:cubicBezTo>
                        <a:pt x="187896" y="151831"/>
                        <a:pt x="144148" y="192784"/>
                        <a:pt x="91750" y="191367"/>
                      </a:cubicBezTo>
                      <a:cubicBezTo>
                        <a:pt x="38907" y="189938"/>
                        <a:pt x="-2833" y="145928"/>
                        <a:pt x="-1382" y="93061"/>
                      </a:cubicBezTo>
                      <a:cubicBezTo>
                        <a:pt x="69" y="40195"/>
                        <a:pt x="44041" y="-1500"/>
                        <a:pt x="96940" y="-71"/>
                      </a:cubicBezTo>
                      <a:cubicBezTo>
                        <a:pt x="97330" y="-60"/>
                        <a:pt x="97777" y="-49"/>
                        <a:pt x="98168" y="-32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55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</p:grpSp>
        </p:grpSp>
        <p:sp>
          <p:nvSpPr>
            <p:cNvPr id="103" name="Прямоугольник: скругленные углы 12">
              <a:extLst>
                <a:ext uri="{FF2B5EF4-FFF2-40B4-BE49-F238E27FC236}">
                  <a16:creationId xmlns:a16="http://schemas.microsoft.com/office/drawing/2014/main" id="{49422F0C-50DB-4B0B-9626-BB447D5C5A55}"/>
                </a:ext>
              </a:extLst>
            </p:cNvPr>
            <p:cNvSpPr/>
            <p:nvPr/>
          </p:nvSpPr>
          <p:spPr>
            <a:xfrm>
              <a:off x="5906000" y="2314289"/>
              <a:ext cx="1307196" cy="67944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6440">
                <a:defRPr/>
              </a:pPr>
              <a:r>
                <a:rPr lang="ru-RU" sz="800" b="1" kern="0" dirty="0">
                  <a:solidFill>
                    <a:srgbClr val="456EA9"/>
                  </a:solidFill>
                </a:rPr>
                <a:t>ТРАНСПОРТИРОВЩИК</a:t>
              </a: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645E639C-A116-49A6-9D45-FDAE6DC6C02F}"/>
              </a:ext>
            </a:extLst>
          </p:cNvPr>
          <p:cNvGrpSpPr/>
          <p:nvPr/>
        </p:nvGrpSpPr>
        <p:grpSpPr>
          <a:xfrm>
            <a:off x="3422841" y="2547232"/>
            <a:ext cx="1307196" cy="364348"/>
            <a:chOff x="3175256" y="2469390"/>
            <a:chExt cx="1307196" cy="36434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317C4F04-E741-4101-BCFF-D6247CC89960}"/>
                </a:ext>
              </a:extLst>
            </p:cNvPr>
            <p:cNvGrpSpPr/>
            <p:nvPr/>
          </p:nvGrpSpPr>
          <p:grpSpPr>
            <a:xfrm>
              <a:off x="3453560" y="2469390"/>
              <a:ext cx="716137" cy="234768"/>
              <a:chOff x="3269775" y="3813303"/>
              <a:chExt cx="953966" cy="312735"/>
            </a:xfrm>
          </p:grpSpPr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C03B2C23-F615-4C42-B9A7-EB80A2CA259B}"/>
                  </a:ext>
                </a:extLst>
              </p:cNvPr>
              <p:cNvSpPr/>
              <p:nvPr/>
            </p:nvSpPr>
            <p:spPr>
              <a:xfrm>
                <a:off x="3269775" y="4029743"/>
                <a:ext cx="953966" cy="96295"/>
              </a:xfrm>
              <a:prstGeom prst="ellipse">
                <a:avLst/>
              </a:prstGeom>
              <a:solidFill>
                <a:srgbClr val="7F7F7F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6440">
                  <a:defRPr/>
                </a:pPr>
                <a:endParaRPr lang="ru-RU" sz="1351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0" name="Группа 49">
                <a:extLst>
                  <a:ext uri="{FF2B5EF4-FFF2-40B4-BE49-F238E27FC236}">
                    <a16:creationId xmlns:a16="http://schemas.microsoft.com/office/drawing/2014/main" id="{0D1AD7C9-1AF5-4B6C-AA24-062CB17CF22A}"/>
                  </a:ext>
                </a:extLst>
              </p:cNvPr>
              <p:cNvGrpSpPr/>
              <p:nvPr/>
            </p:nvGrpSpPr>
            <p:grpSpPr>
              <a:xfrm flipH="1">
                <a:off x="3372913" y="3813303"/>
                <a:ext cx="794083" cy="252741"/>
                <a:chOff x="3152118" y="3499804"/>
                <a:chExt cx="2641097" cy="840608"/>
              </a:xfrm>
            </p:grpSpPr>
            <p:sp>
              <p:nvSpPr>
                <p:cNvPr id="51" name="Рисунок 133">
                  <a:extLst>
                    <a:ext uri="{FF2B5EF4-FFF2-40B4-BE49-F238E27FC236}">
                      <a16:creationId xmlns:a16="http://schemas.microsoft.com/office/drawing/2014/main" id="{4E48DAC8-63E8-47CA-BA36-BBA9D08430AC}"/>
                    </a:ext>
                  </a:extLst>
                </p:cNvPr>
                <p:cNvSpPr/>
                <p:nvPr/>
              </p:nvSpPr>
              <p:spPr>
                <a:xfrm>
                  <a:off x="3152118" y="3499804"/>
                  <a:ext cx="2641097" cy="840608"/>
                </a:xfrm>
                <a:custGeom>
                  <a:avLst/>
                  <a:gdLst>
                    <a:gd name="connsiteX0" fmla="*/ 4497 w 2641097"/>
                    <a:gd name="connsiteY0" fmla="*/ 374066 h 840608"/>
                    <a:gd name="connsiteX1" fmla="*/ 51841 w 2641097"/>
                    <a:gd name="connsiteY1" fmla="*/ 374066 h 840608"/>
                    <a:gd name="connsiteX2" fmla="*/ 1802979 w 2641097"/>
                    <a:gd name="connsiteY2" fmla="*/ 374736 h 840608"/>
                    <a:gd name="connsiteX3" fmla="*/ 1875703 w 2641097"/>
                    <a:gd name="connsiteY3" fmla="*/ 336231 h 840608"/>
                    <a:gd name="connsiteX4" fmla="*/ 2029723 w 2641097"/>
                    <a:gd name="connsiteY4" fmla="*/ 255337 h 840608"/>
                    <a:gd name="connsiteX5" fmla="*/ 2110081 w 2641097"/>
                    <a:gd name="connsiteY5" fmla="*/ 257413 h 840608"/>
                    <a:gd name="connsiteX6" fmla="*/ 2174970 w 2641097"/>
                    <a:gd name="connsiteY6" fmla="*/ 216363 h 840608"/>
                    <a:gd name="connsiteX7" fmla="*/ 2252114 w 2641097"/>
                    <a:gd name="connsiteY7" fmla="*/ 34620 h 840608"/>
                    <a:gd name="connsiteX8" fmla="*/ 2268588 w 2641097"/>
                    <a:gd name="connsiteY8" fmla="*/ -1 h 840608"/>
                    <a:gd name="connsiteX9" fmla="*/ 2506849 w 2641097"/>
                    <a:gd name="connsiteY9" fmla="*/ -1 h 840608"/>
                    <a:gd name="connsiteX10" fmla="*/ 2506849 w 2641097"/>
                    <a:gd name="connsiteY10" fmla="*/ 261029 h 840608"/>
                    <a:gd name="connsiteX11" fmla="*/ 2580511 w 2641097"/>
                    <a:gd name="connsiteY11" fmla="*/ 261029 h 840608"/>
                    <a:gd name="connsiteX12" fmla="*/ 2639842 w 2641097"/>
                    <a:gd name="connsiteY12" fmla="*/ 326119 h 840608"/>
                    <a:gd name="connsiteX13" fmla="*/ 2576962 w 2641097"/>
                    <a:gd name="connsiteY13" fmla="*/ 824273 h 840608"/>
                    <a:gd name="connsiteX14" fmla="*/ 2572944 w 2641097"/>
                    <a:gd name="connsiteY14" fmla="*/ 837666 h 840608"/>
                    <a:gd name="connsiteX15" fmla="*/ 2535109 w 2641097"/>
                    <a:gd name="connsiteY15" fmla="*/ 840009 h 840608"/>
                    <a:gd name="connsiteX16" fmla="*/ 445797 w 2641097"/>
                    <a:gd name="connsiteY16" fmla="*/ 840478 h 840608"/>
                    <a:gd name="connsiteX17" fmla="*/ 383922 w 2641097"/>
                    <a:gd name="connsiteY17" fmla="*/ 815634 h 840608"/>
                    <a:gd name="connsiteX18" fmla="*/ 20569 w 2641097"/>
                    <a:gd name="connsiteY18" fmla="*/ 448531 h 840608"/>
                    <a:gd name="connsiteX19" fmla="*/ 4497 w 2641097"/>
                    <a:gd name="connsiteY19" fmla="*/ 374066 h 840608"/>
                    <a:gd name="connsiteX20" fmla="*/ 2431781 w 2641097"/>
                    <a:gd name="connsiteY20" fmla="*/ 432125 h 840608"/>
                    <a:gd name="connsiteX21" fmla="*/ 2535644 w 2641097"/>
                    <a:gd name="connsiteY21" fmla="*/ 432125 h 840608"/>
                    <a:gd name="connsiteX22" fmla="*/ 2535644 w 2641097"/>
                    <a:gd name="connsiteY22" fmla="*/ 357593 h 840608"/>
                    <a:gd name="connsiteX23" fmla="*/ 2431781 w 2641097"/>
                    <a:gd name="connsiteY23" fmla="*/ 357593 h 840608"/>
                    <a:gd name="connsiteX24" fmla="*/ 2070639 w 2641097"/>
                    <a:gd name="connsiteY24" fmla="*/ 358463 h 840608"/>
                    <a:gd name="connsiteX25" fmla="*/ 1966776 w 2641097"/>
                    <a:gd name="connsiteY25" fmla="*/ 358463 h 840608"/>
                    <a:gd name="connsiteX26" fmla="*/ 1966776 w 2641097"/>
                    <a:gd name="connsiteY26" fmla="*/ 431589 h 840608"/>
                    <a:gd name="connsiteX27" fmla="*/ 2070639 w 2641097"/>
                    <a:gd name="connsiteY27" fmla="*/ 431589 h 840608"/>
                    <a:gd name="connsiteX28" fmla="*/ 2303611 w 2641097"/>
                    <a:gd name="connsiteY28" fmla="*/ 432125 h 840608"/>
                    <a:gd name="connsiteX29" fmla="*/ 2303611 w 2641097"/>
                    <a:gd name="connsiteY29" fmla="*/ 358463 h 840608"/>
                    <a:gd name="connsiteX30" fmla="*/ 2200149 w 2641097"/>
                    <a:gd name="connsiteY30" fmla="*/ 358463 h 840608"/>
                    <a:gd name="connsiteX31" fmla="*/ 2200149 w 2641097"/>
                    <a:gd name="connsiteY31" fmla="*/ 432125 h 840608"/>
                    <a:gd name="connsiteX32" fmla="*/ 2446848 w 2641097"/>
                    <a:gd name="connsiteY32" fmla="*/ 66830 h 840608"/>
                    <a:gd name="connsiteX33" fmla="*/ 2309838 w 2641097"/>
                    <a:gd name="connsiteY33" fmla="*/ 66830 h 840608"/>
                    <a:gd name="connsiteX34" fmla="*/ 2291489 w 2641097"/>
                    <a:gd name="connsiteY34" fmla="*/ 109286 h 840608"/>
                    <a:gd name="connsiteX35" fmla="*/ 2447451 w 2641097"/>
                    <a:gd name="connsiteY35" fmla="*/ 109286 h 840608"/>
                    <a:gd name="connsiteX36" fmla="*/ 2450331 w 2641097"/>
                    <a:gd name="connsiteY36" fmla="*/ 90134 h 840608"/>
                    <a:gd name="connsiteX37" fmla="*/ 2446848 w 2641097"/>
                    <a:gd name="connsiteY37" fmla="*/ 66830 h 840608"/>
                    <a:gd name="connsiteX38" fmla="*/ 454503 w 2641097"/>
                    <a:gd name="connsiteY38" fmla="*/ 589694 h 840608"/>
                    <a:gd name="connsiteX39" fmla="*/ 412656 w 2641097"/>
                    <a:gd name="connsiteY39" fmla="*/ 628966 h 840608"/>
                    <a:gd name="connsiteX40" fmla="*/ 412649 w 2641097"/>
                    <a:gd name="connsiteY40" fmla="*/ 631413 h 840608"/>
                    <a:gd name="connsiteX41" fmla="*/ 451623 w 2641097"/>
                    <a:gd name="connsiteY41" fmla="*/ 672798 h 840608"/>
                    <a:gd name="connsiteX42" fmla="*/ 495425 w 2641097"/>
                    <a:gd name="connsiteY42" fmla="*/ 633557 h 840608"/>
                    <a:gd name="connsiteX43" fmla="*/ 456190 w 2641097"/>
                    <a:gd name="connsiteY43" fmla="*/ 589752 h 840608"/>
                    <a:gd name="connsiteX44" fmla="*/ 454503 w 2641097"/>
                    <a:gd name="connsiteY44" fmla="*/ 589694 h 840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641097" h="840608">
                      <a:moveTo>
                        <a:pt x="4497" y="374066"/>
                      </a:moveTo>
                      <a:lnTo>
                        <a:pt x="51841" y="374066"/>
                      </a:lnTo>
                      <a:cubicBezTo>
                        <a:pt x="635597" y="374066"/>
                        <a:pt x="1219311" y="374289"/>
                        <a:pt x="1802979" y="374736"/>
                      </a:cubicBezTo>
                      <a:cubicBezTo>
                        <a:pt x="1836461" y="374736"/>
                        <a:pt x="1862243" y="368508"/>
                        <a:pt x="1875703" y="336231"/>
                      </a:cubicBezTo>
                      <a:cubicBezTo>
                        <a:pt x="1904699" y="266520"/>
                        <a:pt x="1956061" y="242480"/>
                        <a:pt x="2029723" y="255337"/>
                      </a:cubicBezTo>
                      <a:cubicBezTo>
                        <a:pt x="2055705" y="259958"/>
                        <a:pt x="2083295" y="254399"/>
                        <a:pt x="2110081" y="257413"/>
                      </a:cubicBezTo>
                      <a:cubicBezTo>
                        <a:pt x="2144300" y="261364"/>
                        <a:pt x="2162582" y="249578"/>
                        <a:pt x="2174970" y="216363"/>
                      </a:cubicBezTo>
                      <a:cubicBezTo>
                        <a:pt x="2198073" y="154755"/>
                        <a:pt x="2225998" y="95022"/>
                        <a:pt x="2252114" y="34620"/>
                      </a:cubicBezTo>
                      <a:cubicBezTo>
                        <a:pt x="2256936" y="23437"/>
                        <a:pt x="2262561" y="12588"/>
                        <a:pt x="2268588" y="-1"/>
                      </a:cubicBezTo>
                      <a:lnTo>
                        <a:pt x="2506849" y="-1"/>
                      </a:lnTo>
                      <a:lnTo>
                        <a:pt x="2506849" y="261029"/>
                      </a:lnTo>
                      <a:cubicBezTo>
                        <a:pt x="2534439" y="261029"/>
                        <a:pt x="2557408" y="260025"/>
                        <a:pt x="2580511" y="261029"/>
                      </a:cubicBezTo>
                      <a:cubicBezTo>
                        <a:pt x="2620690" y="263172"/>
                        <a:pt x="2644462" y="287815"/>
                        <a:pt x="2639842" y="326119"/>
                      </a:cubicBezTo>
                      <a:cubicBezTo>
                        <a:pt x="2619753" y="492260"/>
                        <a:pt x="2598056" y="658266"/>
                        <a:pt x="2576962" y="824273"/>
                      </a:cubicBezTo>
                      <a:cubicBezTo>
                        <a:pt x="2575957" y="828826"/>
                        <a:pt x="2574618" y="833300"/>
                        <a:pt x="2572944" y="837666"/>
                      </a:cubicBezTo>
                      <a:cubicBezTo>
                        <a:pt x="2561091" y="838402"/>
                        <a:pt x="2548099" y="839942"/>
                        <a:pt x="2535109" y="840009"/>
                      </a:cubicBezTo>
                      <a:cubicBezTo>
                        <a:pt x="1838671" y="840009"/>
                        <a:pt x="1142234" y="840164"/>
                        <a:pt x="445797" y="840478"/>
                      </a:cubicBezTo>
                      <a:cubicBezTo>
                        <a:pt x="422500" y="841818"/>
                        <a:pt x="399826" y="832710"/>
                        <a:pt x="383922" y="815634"/>
                      </a:cubicBezTo>
                      <a:cubicBezTo>
                        <a:pt x="263384" y="692465"/>
                        <a:pt x="142264" y="570095"/>
                        <a:pt x="20569" y="448531"/>
                      </a:cubicBezTo>
                      <a:cubicBezTo>
                        <a:pt x="-56" y="427906"/>
                        <a:pt x="-6217" y="406745"/>
                        <a:pt x="4497" y="374066"/>
                      </a:cubicBezTo>
                      <a:close/>
                      <a:moveTo>
                        <a:pt x="2431781" y="432125"/>
                      </a:moveTo>
                      <a:lnTo>
                        <a:pt x="2535644" y="432125"/>
                      </a:lnTo>
                      <a:lnTo>
                        <a:pt x="2535644" y="357593"/>
                      </a:lnTo>
                      <a:lnTo>
                        <a:pt x="2431781" y="357593"/>
                      </a:lnTo>
                      <a:close/>
                      <a:moveTo>
                        <a:pt x="2070639" y="358463"/>
                      </a:moveTo>
                      <a:lnTo>
                        <a:pt x="1966776" y="358463"/>
                      </a:lnTo>
                      <a:lnTo>
                        <a:pt x="1966776" y="431589"/>
                      </a:lnTo>
                      <a:lnTo>
                        <a:pt x="2070639" y="431589"/>
                      </a:lnTo>
                      <a:close/>
                      <a:moveTo>
                        <a:pt x="2303611" y="432125"/>
                      </a:moveTo>
                      <a:lnTo>
                        <a:pt x="2303611" y="358463"/>
                      </a:lnTo>
                      <a:lnTo>
                        <a:pt x="2200149" y="358463"/>
                      </a:lnTo>
                      <a:lnTo>
                        <a:pt x="2200149" y="432125"/>
                      </a:lnTo>
                      <a:close/>
                      <a:moveTo>
                        <a:pt x="2446848" y="66830"/>
                      </a:moveTo>
                      <a:lnTo>
                        <a:pt x="2309838" y="66830"/>
                      </a:lnTo>
                      <a:lnTo>
                        <a:pt x="2291489" y="109286"/>
                      </a:lnTo>
                      <a:lnTo>
                        <a:pt x="2447451" y="109286"/>
                      </a:lnTo>
                      <a:cubicBezTo>
                        <a:pt x="2448925" y="102987"/>
                        <a:pt x="2449862" y="96583"/>
                        <a:pt x="2450331" y="90134"/>
                      </a:cubicBezTo>
                      <a:cubicBezTo>
                        <a:pt x="2449594" y="82306"/>
                        <a:pt x="2448456" y="74525"/>
                        <a:pt x="2446848" y="66830"/>
                      </a:cubicBezTo>
                      <a:close/>
                      <a:moveTo>
                        <a:pt x="454503" y="589694"/>
                      </a:moveTo>
                      <a:cubicBezTo>
                        <a:pt x="432103" y="588982"/>
                        <a:pt x="413366" y="606564"/>
                        <a:pt x="412656" y="628966"/>
                      </a:cubicBezTo>
                      <a:cubicBezTo>
                        <a:pt x="412629" y="629781"/>
                        <a:pt x="412629" y="630598"/>
                        <a:pt x="412649" y="631413"/>
                      </a:cubicBezTo>
                      <a:cubicBezTo>
                        <a:pt x="413922" y="655521"/>
                        <a:pt x="427114" y="670521"/>
                        <a:pt x="451623" y="672798"/>
                      </a:cubicBezTo>
                      <a:cubicBezTo>
                        <a:pt x="474552" y="674057"/>
                        <a:pt x="494166" y="656490"/>
                        <a:pt x="495425" y="633557"/>
                      </a:cubicBezTo>
                      <a:cubicBezTo>
                        <a:pt x="496691" y="610625"/>
                        <a:pt x="479119" y="591012"/>
                        <a:pt x="456190" y="589752"/>
                      </a:cubicBezTo>
                      <a:cubicBezTo>
                        <a:pt x="455628" y="589721"/>
                        <a:pt x="455065" y="589702"/>
                        <a:pt x="454503" y="589694"/>
                      </a:cubicBezTo>
                      <a:close/>
                    </a:path>
                  </a:pathLst>
                </a:custGeom>
                <a:solidFill>
                  <a:srgbClr val="456EA9"/>
                </a:solidFill>
                <a:ln w="66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52" name="Рисунок 133">
                  <a:extLst>
                    <a:ext uri="{FF2B5EF4-FFF2-40B4-BE49-F238E27FC236}">
                      <a16:creationId xmlns:a16="http://schemas.microsoft.com/office/drawing/2014/main" id="{71F270E2-7EB4-4E4B-B917-1D58A92530F9}"/>
                    </a:ext>
                  </a:extLst>
                </p:cNvPr>
                <p:cNvSpPr/>
                <p:nvPr/>
              </p:nvSpPr>
              <p:spPr>
                <a:xfrm>
                  <a:off x="4036418" y="3545810"/>
                  <a:ext cx="246900" cy="135738"/>
                </a:xfrm>
                <a:custGeom>
                  <a:avLst/>
                  <a:gdLst>
                    <a:gd name="connsiteX0" fmla="*/ -685 w 246900"/>
                    <a:gd name="connsiteY0" fmla="*/ 135737 h 135738"/>
                    <a:gd name="connsiteX1" fmla="*/ -685 w 246900"/>
                    <a:gd name="connsiteY1" fmla="*/ -1 h 135738"/>
                    <a:gd name="connsiteX2" fmla="*/ 246215 w 246900"/>
                    <a:gd name="connsiteY2" fmla="*/ -1 h 135738"/>
                    <a:gd name="connsiteX3" fmla="*/ 246215 w 246900"/>
                    <a:gd name="connsiteY3" fmla="*/ 135737 h 135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900" h="135738">
                      <a:moveTo>
                        <a:pt x="-685" y="135737"/>
                      </a:moveTo>
                      <a:lnTo>
                        <a:pt x="-685" y="-1"/>
                      </a:lnTo>
                      <a:lnTo>
                        <a:pt x="246215" y="-1"/>
                      </a:lnTo>
                      <a:lnTo>
                        <a:pt x="246215" y="135737"/>
                      </a:lnTo>
                      <a:close/>
                    </a:path>
                  </a:pathLst>
                </a:custGeom>
                <a:solidFill>
                  <a:srgbClr val="293D6D"/>
                </a:solidFill>
                <a:ln w="66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53" name="Рисунок 133">
                  <a:extLst>
                    <a:ext uri="{FF2B5EF4-FFF2-40B4-BE49-F238E27FC236}">
                      <a16:creationId xmlns:a16="http://schemas.microsoft.com/office/drawing/2014/main" id="{BB10DD68-EFDC-4534-BEC3-382C62FDCEED}"/>
                    </a:ext>
                  </a:extLst>
                </p:cNvPr>
                <p:cNvSpPr/>
                <p:nvPr/>
              </p:nvSpPr>
              <p:spPr>
                <a:xfrm>
                  <a:off x="4324568" y="3546546"/>
                  <a:ext cx="246230" cy="134532"/>
                </a:xfrm>
                <a:custGeom>
                  <a:avLst/>
                  <a:gdLst>
                    <a:gd name="connsiteX0" fmla="*/ -685 w 246230"/>
                    <a:gd name="connsiteY0" fmla="*/ 134532 h 134532"/>
                    <a:gd name="connsiteX1" fmla="*/ -685 w 246230"/>
                    <a:gd name="connsiteY1" fmla="*/ -1 h 134532"/>
                    <a:gd name="connsiteX2" fmla="*/ 245546 w 246230"/>
                    <a:gd name="connsiteY2" fmla="*/ -1 h 134532"/>
                    <a:gd name="connsiteX3" fmla="*/ 245546 w 246230"/>
                    <a:gd name="connsiteY3" fmla="*/ 134532 h 134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230" h="134532">
                      <a:moveTo>
                        <a:pt x="-685" y="134532"/>
                      </a:moveTo>
                      <a:lnTo>
                        <a:pt x="-685" y="-1"/>
                      </a:lnTo>
                      <a:lnTo>
                        <a:pt x="245546" y="-1"/>
                      </a:lnTo>
                      <a:lnTo>
                        <a:pt x="245546" y="134532"/>
                      </a:lnTo>
                      <a:close/>
                    </a:path>
                  </a:pathLst>
                </a:custGeom>
                <a:solidFill>
                  <a:srgbClr val="293D6D"/>
                </a:solidFill>
                <a:ln w="66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54" name="Рисунок 133">
                  <a:extLst>
                    <a:ext uri="{FF2B5EF4-FFF2-40B4-BE49-F238E27FC236}">
                      <a16:creationId xmlns:a16="http://schemas.microsoft.com/office/drawing/2014/main" id="{94C72A69-141C-4645-8766-3A38DEC4F7B1}"/>
                    </a:ext>
                  </a:extLst>
                </p:cNvPr>
                <p:cNvSpPr/>
                <p:nvPr/>
              </p:nvSpPr>
              <p:spPr>
                <a:xfrm>
                  <a:off x="3460652" y="3544939"/>
                  <a:ext cx="245293" cy="136207"/>
                </a:xfrm>
                <a:custGeom>
                  <a:avLst/>
                  <a:gdLst>
                    <a:gd name="connsiteX0" fmla="*/ -685 w 245293"/>
                    <a:gd name="connsiteY0" fmla="*/ -1 h 136207"/>
                    <a:gd name="connsiteX1" fmla="*/ 244608 w 245293"/>
                    <a:gd name="connsiteY1" fmla="*/ -1 h 136207"/>
                    <a:gd name="connsiteX2" fmla="*/ 244608 w 245293"/>
                    <a:gd name="connsiteY2" fmla="*/ 136206 h 136207"/>
                    <a:gd name="connsiteX3" fmla="*/ -685 w 245293"/>
                    <a:gd name="connsiteY3" fmla="*/ 136206 h 13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293" h="136207">
                      <a:moveTo>
                        <a:pt x="-685" y="-1"/>
                      </a:moveTo>
                      <a:lnTo>
                        <a:pt x="244608" y="-1"/>
                      </a:lnTo>
                      <a:lnTo>
                        <a:pt x="244608" y="136206"/>
                      </a:lnTo>
                      <a:lnTo>
                        <a:pt x="-685" y="136206"/>
                      </a:lnTo>
                      <a:close/>
                    </a:path>
                  </a:pathLst>
                </a:custGeom>
                <a:solidFill>
                  <a:srgbClr val="293D6D"/>
                </a:solidFill>
                <a:ln w="66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55" name="Рисунок 133">
                  <a:extLst>
                    <a:ext uri="{FF2B5EF4-FFF2-40B4-BE49-F238E27FC236}">
                      <a16:creationId xmlns:a16="http://schemas.microsoft.com/office/drawing/2014/main" id="{8F32EE87-72F6-48F8-9F05-BCDFC1004C34}"/>
                    </a:ext>
                  </a:extLst>
                </p:cNvPr>
                <p:cNvSpPr/>
                <p:nvPr/>
              </p:nvSpPr>
              <p:spPr>
                <a:xfrm>
                  <a:off x="3747329" y="3545943"/>
                  <a:ext cx="246364" cy="135135"/>
                </a:xfrm>
                <a:custGeom>
                  <a:avLst/>
                  <a:gdLst>
                    <a:gd name="connsiteX0" fmla="*/ -685 w 246364"/>
                    <a:gd name="connsiteY0" fmla="*/ 135135 h 135135"/>
                    <a:gd name="connsiteX1" fmla="*/ -685 w 246364"/>
                    <a:gd name="connsiteY1" fmla="*/ -1 h 135135"/>
                    <a:gd name="connsiteX2" fmla="*/ 245680 w 246364"/>
                    <a:gd name="connsiteY2" fmla="*/ -1 h 135135"/>
                    <a:gd name="connsiteX3" fmla="*/ 245680 w 246364"/>
                    <a:gd name="connsiteY3" fmla="*/ 135135 h 135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364" h="135135">
                      <a:moveTo>
                        <a:pt x="-685" y="135135"/>
                      </a:moveTo>
                      <a:lnTo>
                        <a:pt x="-685" y="-1"/>
                      </a:lnTo>
                      <a:lnTo>
                        <a:pt x="245680" y="-1"/>
                      </a:lnTo>
                      <a:lnTo>
                        <a:pt x="245680" y="135135"/>
                      </a:lnTo>
                      <a:close/>
                    </a:path>
                  </a:pathLst>
                </a:custGeom>
                <a:solidFill>
                  <a:srgbClr val="293D6D"/>
                </a:solidFill>
                <a:ln w="66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56" name="Рисунок 133">
                  <a:extLst>
                    <a:ext uri="{FF2B5EF4-FFF2-40B4-BE49-F238E27FC236}">
                      <a16:creationId xmlns:a16="http://schemas.microsoft.com/office/drawing/2014/main" id="{5092AE21-A11B-41D3-B2B0-59620588B920}"/>
                    </a:ext>
                  </a:extLst>
                </p:cNvPr>
                <p:cNvSpPr/>
                <p:nvPr/>
              </p:nvSpPr>
              <p:spPr>
                <a:xfrm>
                  <a:off x="3896594" y="3710812"/>
                  <a:ext cx="246699" cy="133930"/>
                </a:xfrm>
                <a:custGeom>
                  <a:avLst/>
                  <a:gdLst>
                    <a:gd name="connsiteX0" fmla="*/ 246015 w 246699"/>
                    <a:gd name="connsiteY0" fmla="*/ -1 h 133930"/>
                    <a:gd name="connsiteX1" fmla="*/ 246015 w 246699"/>
                    <a:gd name="connsiteY1" fmla="*/ 133929 h 133930"/>
                    <a:gd name="connsiteX2" fmla="*/ -685 w 246699"/>
                    <a:gd name="connsiteY2" fmla="*/ 133929 h 133930"/>
                    <a:gd name="connsiteX3" fmla="*/ -685 w 246699"/>
                    <a:gd name="connsiteY3" fmla="*/ -1 h 13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699" h="133930">
                      <a:moveTo>
                        <a:pt x="246015" y="-1"/>
                      </a:moveTo>
                      <a:lnTo>
                        <a:pt x="246015" y="133929"/>
                      </a:lnTo>
                      <a:lnTo>
                        <a:pt x="-685" y="133929"/>
                      </a:lnTo>
                      <a:lnTo>
                        <a:pt x="-685" y="-1"/>
                      </a:lnTo>
                      <a:close/>
                    </a:path>
                  </a:pathLst>
                </a:custGeom>
                <a:solidFill>
                  <a:srgbClr val="293D6D"/>
                </a:solidFill>
                <a:ln w="66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57" name="Рисунок 133">
                  <a:extLst>
                    <a:ext uri="{FF2B5EF4-FFF2-40B4-BE49-F238E27FC236}">
                      <a16:creationId xmlns:a16="http://schemas.microsoft.com/office/drawing/2014/main" id="{951E0025-88CD-4E81-8894-C0F9985746E5}"/>
                    </a:ext>
                  </a:extLst>
                </p:cNvPr>
                <p:cNvSpPr/>
                <p:nvPr/>
              </p:nvSpPr>
              <p:spPr>
                <a:xfrm>
                  <a:off x="4185415" y="3710343"/>
                  <a:ext cx="245427" cy="135001"/>
                </a:xfrm>
                <a:custGeom>
                  <a:avLst/>
                  <a:gdLst>
                    <a:gd name="connsiteX0" fmla="*/ 244742 w 245427"/>
                    <a:gd name="connsiteY0" fmla="*/ -1 h 135001"/>
                    <a:gd name="connsiteX1" fmla="*/ 244742 w 245427"/>
                    <a:gd name="connsiteY1" fmla="*/ 135001 h 135001"/>
                    <a:gd name="connsiteX2" fmla="*/ -685 w 245427"/>
                    <a:gd name="connsiteY2" fmla="*/ 135001 h 135001"/>
                    <a:gd name="connsiteX3" fmla="*/ -685 w 245427"/>
                    <a:gd name="connsiteY3" fmla="*/ -1 h 135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427" h="135001">
                      <a:moveTo>
                        <a:pt x="244742" y="-1"/>
                      </a:moveTo>
                      <a:lnTo>
                        <a:pt x="244742" y="135001"/>
                      </a:lnTo>
                      <a:lnTo>
                        <a:pt x="-685" y="135001"/>
                      </a:lnTo>
                      <a:lnTo>
                        <a:pt x="-685" y="-1"/>
                      </a:lnTo>
                      <a:close/>
                    </a:path>
                  </a:pathLst>
                </a:custGeom>
                <a:solidFill>
                  <a:srgbClr val="293D6D"/>
                </a:solidFill>
                <a:ln w="66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58" name="Рисунок 133">
                  <a:extLst>
                    <a:ext uri="{FF2B5EF4-FFF2-40B4-BE49-F238E27FC236}">
                      <a16:creationId xmlns:a16="http://schemas.microsoft.com/office/drawing/2014/main" id="{BAEFCC1F-BA5B-4A4F-B653-3E9D19E070AE}"/>
                    </a:ext>
                  </a:extLst>
                </p:cNvPr>
                <p:cNvSpPr/>
                <p:nvPr/>
              </p:nvSpPr>
              <p:spPr>
                <a:xfrm>
                  <a:off x="4473499" y="3709807"/>
                  <a:ext cx="245560" cy="134800"/>
                </a:xfrm>
                <a:custGeom>
                  <a:avLst/>
                  <a:gdLst>
                    <a:gd name="connsiteX0" fmla="*/ -685 w 245560"/>
                    <a:gd name="connsiteY0" fmla="*/ -1 h 134800"/>
                    <a:gd name="connsiteX1" fmla="*/ 244876 w 245560"/>
                    <a:gd name="connsiteY1" fmla="*/ -1 h 134800"/>
                    <a:gd name="connsiteX2" fmla="*/ 244876 w 245560"/>
                    <a:gd name="connsiteY2" fmla="*/ 134800 h 134800"/>
                    <a:gd name="connsiteX3" fmla="*/ -685 w 245560"/>
                    <a:gd name="connsiteY3" fmla="*/ 134800 h 13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560" h="134800">
                      <a:moveTo>
                        <a:pt x="-685" y="-1"/>
                      </a:moveTo>
                      <a:lnTo>
                        <a:pt x="244876" y="-1"/>
                      </a:lnTo>
                      <a:lnTo>
                        <a:pt x="244876" y="134800"/>
                      </a:lnTo>
                      <a:lnTo>
                        <a:pt x="-685" y="134800"/>
                      </a:lnTo>
                      <a:close/>
                    </a:path>
                  </a:pathLst>
                </a:custGeom>
                <a:solidFill>
                  <a:srgbClr val="293D6D"/>
                </a:solidFill>
                <a:ln w="66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59" name="Рисунок 133">
                  <a:extLst>
                    <a:ext uri="{FF2B5EF4-FFF2-40B4-BE49-F238E27FC236}">
                      <a16:creationId xmlns:a16="http://schemas.microsoft.com/office/drawing/2014/main" id="{FE679F38-8586-46B6-ABD9-92D10453F570}"/>
                    </a:ext>
                  </a:extLst>
                </p:cNvPr>
                <p:cNvSpPr/>
                <p:nvPr/>
              </p:nvSpPr>
              <p:spPr>
                <a:xfrm>
                  <a:off x="3318284" y="3710678"/>
                  <a:ext cx="246297" cy="134332"/>
                </a:xfrm>
                <a:custGeom>
                  <a:avLst/>
                  <a:gdLst>
                    <a:gd name="connsiteX0" fmla="*/ -685 w 246297"/>
                    <a:gd name="connsiteY0" fmla="*/ 134331 h 134332"/>
                    <a:gd name="connsiteX1" fmla="*/ -685 w 246297"/>
                    <a:gd name="connsiteY1" fmla="*/ -1 h 134332"/>
                    <a:gd name="connsiteX2" fmla="*/ 245613 w 246297"/>
                    <a:gd name="connsiteY2" fmla="*/ -1 h 134332"/>
                    <a:gd name="connsiteX3" fmla="*/ 245613 w 246297"/>
                    <a:gd name="connsiteY3" fmla="*/ 134331 h 134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297" h="134332">
                      <a:moveTo>
                        <a:pt x="-685" y="134331"/>
                      </a:moveTo>
                      <a:lnTo>
                        <a:pt x="-685" y="-1"/>
                      </a:lnTo>
                      <a:lnTo>
                        <a:pt x="245613" y="-1"/>
                      </a:lnTo>
                      <a:lnTo>
                        <a:pt x="245613" y="134331"/>
                      </a:lnTo>
                      <a:close/>
                    </a:path>
                  </a:pathLst>
                </a:custGeom>
                <a:solidFill>
                  <a:srgbClr val="293D6D"/>
                </a:solidFill>
                <a:ln w="66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60" name="Рисунок 133">
                  <a:extLst>
                    <a:ext uri="{FF2B5EF4-FFF2-40B4-BE49-F238E27FC236}">
                      <a16:creationId xmlns:a16="http://schemas.microsoft.com/office/drawing/2014/main" id="{C151BF09-389C-4371-BD48-B40CFD406672}"/>
                    </a:ext>
                  </a:extLst>
                </p:cNvPr>
                <p:cNvSpPr/>
                <p:nvPr/>
              </p:nvSpPr>
              <p:spPr>
                <a:xfrm>
                  <a:off x="3607707" y="3709807"/>
                  <a:ext cx="244623" cy="135068"/>
                </a:xfrm>
                <a:custGeom>
                  <a:avLst/>
                  <a:gdLst>
                    <a:gd name="connsiteX0" fmla="*/ 243939 w 244623"/>
                    <a:gd name="connsiteY0" fmla="*/ 135068 h 135068"/>
                    <a:gd name="connsiteX1" fmla="*/ -685 w 244623"/>
                    <a:gd name="connsiteY1" fmla="*/ 135068 h 135068"/>
                    <a:gd name="connsiteX2" fmla="*/ -685 w 244623"/>
                    <a:gd name="connsiteY2" fmla="*/ -1 h 135068"/>
                    <a:gd name="connsiteX3" fmla="*/ 243939 w 244623"/>
                    <a:gd name="connsiteY3" fmla="*/ -1 h 13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623" h="135068">
                      <a:moveTo>
                        <a:pt x="243939" y="135068"/>
                      </a:moveTo>
                      <a:lnTo>
                        <a:pt x="-685" y="135068"/>
                      </a:lnTo>
                      <a:lnTo>
                        <a:pt x="-685" y="-1"/>
                      </a:lnTo>
                      <a:lnTo>
                        <a:pt x="243939" y="-1"/>
                      </a:lnTo>
                      <a:close/>
                    </a:path>
                  </a:pathLst>
                </a:custGeom>
                <a:solidFill>
                  <a:srgbClr val="293D6D"/>
                </a:solidFill>
                <a:ln w="66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</p:grpSp>
        </p:grpSp>
        <p:sp>
          <p:nvSpPr>
            <p:cNvPr id="104" name="Прямоугольник: скругленные углы 12">
              <a:extLst>
                <a:ext uri="{FF2B5EF4-FFF2-40B4-BE49-F238E27FC236}">
                  <a16:creationId xmlns:a16="http://schemas.microsoft.com/office/drawing/2014/main" id="{EAD1BCA8-EADF-4D02-BC35-FF2EC0D80658}"/>
                </a:ext>
              </a:extLst>
            </p:cNvPr>
            <p:cNvSpPr/>
            <p:nvPr/>
          </p:nvSpPr>
          <p:spPr>
            <a:xfrm>
              <a:off x="3175256" y="2765794"/>
              <a:ext cx="1307196" cy="67944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6440">
                <a:defRPr/>
              </a:pPr>
              <a:r>
                <a:rPr lang="ru-RU" sz="800" b="1" kern="0" dirty="0">
                  <a:solidFill>
                    <a:srgbClr val="456EA9"/>
                  </a:solidFill>
                </a:rPr>
                <a:t>ТРАНСПОРТИРОВЩИК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F9C8867-3644-49EE-953C-065432BDA953}"/>
              </a:ext>
            </a:extLst>
          </p:cNvPr>
          <p:cNvGrpSpPr/>
          <p:nvPr/>
        </p:nvGrpSpPr>
        <p:grpSpPr>
          <a:xfrm>
            <a:off x="4437730" y="1525544"/>
            <a:ext cx="1307196" cy="449866"/>
            <a:chOff x="4500590" y="1750137"/>
            <a:chExt cx="1307196" cy="449866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BA77A133-1E42-4FAC-BE29-22EE51A07810}"/>
                </a:ext>
              </a:extLst>
            </p:cNvPr>
            <p:cNvGrpSpPr/>
            <p:nvPr/>
          </p:nvGrpSpPr>
          <p:grpSpPr>
            <a:xfrm>
              <a:off x="4921182" y="1750137"/>
              <a:ext cx="466012" cy="320317"/>
              <a:chOff x="3104072" y="2756680"/>
              <a:chExt cx="620774" cy="426694"/>
            </a:xfrm>
          </p:grpSpPr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649E64CB-B926-4C21-8A3D-863C10CA1C8E}"/>
                  </a:ext>
                </a:extLst>
              </p:cNvPr>
              <p:cNvSpPr/>
              <p:nvPr/>
            </p:nvSpPr>
            <p:spPr>
              <a:xfrm>
                <a:off x="3104072" y="3021861"/>
                <a:ext cx="620774" cy="159797"/>
              </a:xfrm>
              <a:prstGeom prst="ellipse">
                <a:avLst/>
              </a:prstGeom>
              <a:solidFill>
                <a:srgbClr val="7F7F7F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6440">
                  <a:defRPr/>
                </a:pPr>
                <a:endParaRPr lang="ru-RU" sz="1351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D63B7DA5-EE43-4300-B758-294383E9016C}"/>
                  </a:ext>
                </a:extLst>
              </p:cNvPr>
              <p:cNvGrpSpPr/>
              <p:nvPr/>
            </p:nvGrpSpPr>
            <p:grpSpPr>
              <a:xfrm>
                <a:off x="3219119" y="2756680"/>
                <a:ext cx="378212" cy="426694"/>
                <a:chOff x="2771774" y="4168957"/>
                <a:chExt cx="1145616" cy="1292467"/>
              </a:xfrm>
            </p:grpSpPr>
            <p:sp>
              <p:nvSpPr>
                <p:cNvPr id="31" name="Рисунок 40">
                  <a:extLst>
                    <a:ext uri="{FF2B5EF4-FFF2-40B4-BE49-F238E27FC236}">
                      <a16:creationId xmlns:a16="http://schemas.microsoft.com/office/drawing/2014/main" id="{9A5AE74F-F3A6-4DF3-B2A6-C5FD7E09AFB2}"/>
                    </a:ext>
                  </a:extLst>
                </p:cNvPr>
                <p:cNvSpPr/>
                <p:nvPr/>
              </p:nvSpPr>
              <p:spPr>
                <a:xfrm>
                  <a:off x="2918036" y="4218293"/>
                  <a:ext cx="853933" cy="945984"/>
                </a:xfrm>
                <a:custGeom>
                  <a:avLst/>
                  <a:gdLst>
                    <a:gd name="connsiteX0" fmla="*/ 231268 w 853933"/>
                    <a:gd name="connsiteY0" fmla="*/ 2147 h 945984"/>
                    <a:gd name="connsiteX1" fmla="*/ 231268 w 853933"/>
                    <a:gd name="connsiteY1" fmla="*/ 33111 h 945984"/>
                    <a:gd name="connsiteX2" fmla="*/ 297921 w 853933"/>
                    <a:gd name="connsiteY2" fmla="*/ 98219 h 945984"/>
                    <a:gd name="connsiteX3" fmla="*/ 550839 w 853933"/>
                    <a:gd name="connsiteY3" fmla="*/ 98219 h 945984"/>
                    <a:gd name="connsiteX4" fmla="*/ 619220 w 853933"/>
                    <a:gd name="connsiteY4" fmla="*/ 30384 h 945984"/>
                    <a:gd name="connsiteX5" fmla="*/ 619220 w 853933"/>
                    <a:gd name="connsiteY5" fmla="*/ 723 h 945984"/>
                    <a:gd name="connsiteX6" fmla="*/ 675057 w 853933"/>
                    <a:gd name="connsiteY6" fmla="*/ 7358 h 945984"/>
                    <a:gd name="connsiteX7" fmla="*/ 833661 w 853933"/>
                    <a:gd name="connsiteY7" fmla="*/ 194169 h 945984"/>
                    <a:gd name="connsiteX8" fmla="*/ 841932 w 853933"/>
                    <a:gd name="connsiteY8" fmla="*/ 398400 h 945984"/>
                    <a:gd name="connsiteX9" fmla="*/ 852142 w 853933"/>
                    <a:gd name="connsiteY9" fmla="*/ 722334 h 945984"/>
                    <a:gd name="connsiteX10" fmla="*/ 731772 w 853933"/>
                    <a:gd name="connsiteY10" fmla="*/ 928353 h 945984"/>
                    <a:gd name="connsiteX11" fmla="*/ 654364 w 853933"/>
                    <a:gd name="connsiteY11" fmla="*/ 946531 h 945984"/>
                    <a:gd name="connsiteX12" fmla="*/ 196881 w 853933"/>
                    <a:gd name="connsiteY12" fmla="*/ 946380 h 945984"/>
                    <a:gd name="connsiteX13" fmla="*/ 3830 w 853933"/>
                    <a:gd name="connsiteY13" fmla="*/ 781777 h 945984"/>
                    <a:gd name="connsiteX14" fmla="*/ -1624 w 853933"/>
                    <a:gd name="connsiteY14" fmla="*/ 720062 h 945984"/>
                    <a:gd name="connsiteX15" fmla="*/ 16039 w 853933"/>
                    <a:gd name="connsiteY15" fmla="*/ 200925 h 945984"/>
                    <a:gd name="connsiteX16" fmla="*/ 210696 w 853933"/>
                    <a:gd name="connsiteY16" fmla="*/ 2208 h 945984"/>
                    <a:gd name="connsiteX17" fmla="*/ 231268 w 853933"/>
                    <a:gd name="connsiteY17" fmla="*/ 2147 h 945984"/>
                    <a:gd name="connsiteX18" fmla="*/ 449617 w 853933"/>
                    <a:gd name="connsiteY18" fmla="*/ 531858 h 945984"/>
                    <a:gd name="connsiteX19" fmla="*/ 458707 w 853933"/>
                    <a:gd name="connsiteY19" fmla="*/ 533464 h 945984"/>
                    <a:gd name="connsiteX20" fmla="*/ 655636 w 853933"/>
                    <a:gd name="connsiteY20" fmla="*/ 533464 h 945984"/>
                    <a:gd name="connsiteX21" fmla="*/ 724441 w 853933"/>
                    <a:gd name="connsiteY21" fmla="*/ 461357 h 945984"/>
                    <a:gd name="connsiteX22" fmla="*/ 724441 w 853933"/>
                    <a:gd name="connsiteY22" fmla="*/ 247855 h 945984"/>
                    <a:gd name="connsiteX23" fmla="*/ 651274 w 853933"/>
                    <a:gd name="connsiteY23" fmla="*/ 175748 h 945984"/>
                    <a:gd name="connsiteX24" fmla="*/ 465009 w 853933"/>
                    <a:gd name="connsiteY24" fmla="*/ 175748 h 945984"/>
                    <a:gd name="connsiteX25" fmla="*/ 449527 w 853933"/>
                    <a:gd name="connsiteY25" fmla="*/ 176688 h 945984"/>
                    <a:gd name="connsiteX26" fmla="*/ 401809 w 853933"/>
                    <a:gd name="connsiteY26" fmla="*/ 354773 h 945984"/>
                    <a:gd name="connsiteX27" fmla="*/ 402082 w 853933"/>
                    <a:gd name="connsiteY27" fmla="*/ 191321 h 945984"/>
                    <a:gd name="connsiteX28" fmla="*/ 385752 w 853933"/>
                    <a:gd name="connsiteY28" fmla="*/ 175324 h 945984"/>
                    <a:gd name="connsiteX29" fmla="*/ 199638 w 853933"/>
                    <a:gd name="connsiteY29" fmla="*/ 175657 h 945984"/>
                    <a:gd name="connsiteX30" fmla="*/ 126713 w 853933"/>
                    <a:gd name="connsiteY30" fmla="*/ 247522 h 945984"/>
                    <a:gd name="connsiteX31" fmla="*/ 126713 w 853933"/>
                    <a:gd name="connsiteY31" fmla="*/ 460872 h 945984"/>
                    <a:gd name="connsiteX32" fmla="*/ 199184 w 853933"/>
                    <a:gd name="connsiteY32" fmla="*/ 533433 h 945984"/>
                    <a:gd name="connsiteX33" fmla="*/ 386812 w 853933"/>
                    <a:gd name="connsiteY33" fmla="*/ 533827 h 945984"/>
                    <a:gd name="connsiteX34" fmla="*/ 401961 w 853933"/>
                    <a:gd name="connsiteY34" fmla="*/ 518194 h 945984"/>
                    <a:gd name="connsiteX35" fmla="*/ 401809 w 853933"/>
                    <a:gd name="connsiteY35" fmla="*/ 354773 h 945984"/>
                    <a:gd name="connsiteX36" fmla="*/ 136348 w 853933"/>
                    <a:gd name="connsiteY36" fmla="*/ 728394 h 945984"/>
                    <a:gd name="connsiteX37" fmla="*/ 198578 w 853933"/>
                    <a:gd name="connsiteY37" fmla="*/ 791260 h 945984"/>
                    <a:gd name="connsiteX38" fmla="*/ 261474 w 853933"/>
                    <a:gd name="connsiteY38" fmla="*/ 728515 h 945984"/>
                    <a:gd name="connsiteX39" fmla="*/ 198729 w 853933"/>
                    <a:gd name="connsiteY39" fmla="*/ 666255 h 945984"/>
                    <a:gd name="connsiteX40" fmla="*/ 136348 w 853933"/>
                    <a:gd name="connsiteY40" fmla="*/ 726870 h 945984"/>
                    <a:gd name="connsiteX41" fmla="*/ 136348 w 853933"/>
                    <a:gd name="connsiteY41" fmla="*/ 728394 h 945984"/>
                    <a:gd name="connsiteX42" fmla="*/ 652304 w 853933"/>
                    <a:gd name="connsiteY42" fmla="*/ 666255 h 945984"/>
                    <a:gd name="connsiteX43" fmla="*/ 589741 w 853933"/>
                    <a:gd name="connsiteY43" fmla="*/ 727176 h 945984"/>
                    <a:gd name="connsiteX44" fmla="*/ 589741 w 853933"/>
                    <a:gd name="connsiteY44" fmla="*/ 728242 h 945984"/>
                    <a:gd name="connsiteX45" fmla="*/ 651879 w 853933"/>
                    <a:gd name="connsiteY45" fmla="*/ 791260 h 945984"/>
                    <a:gd name="connsiteX46" fmla="*/ 714382 w 853933"/>
                    <a:gd name="connsiteY46" fmla="*/ 728666 h 945984"/>
                    <a:gd name="connsiteX47" fmla="*/ 653546 w 853933"/>
                    <a:gd name="connsiteY47" fmla="*/ 666258 h 945984"/>
                    <a:gd name="connsiteX48" fmla="*/ 652304 w 853933"/>
                    <a:gd name="connsiteY48" fmla="*/ 666255 h 945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853933" h="945984">
                      <a:moveTo>
                        <a:pt x="231268" y="2147"/>
                      </a:moveTo>
                      <a:cubicBezTo>
                        <a:pt x="231268" y="14054"/>
                        <a:pt x="231026" y="23597"/>
                        <a:pt x="231268" y="33111"/>
                      </a:cubicBezTo>
                      <a:cubicBezTo>
                        <a:pt x="232510" y="72284"/>
                        <a:pt x="258808" y="98158"/>
                        <a:pt x="297921" y="98219"/>
                      </a:cubicBezTo>
                      <a:cubicBezTo>
                        <a:pt x="382237" y="98361"/>
                        <a:pt x="466523" y="98361"/>
                        <a:pt x="550839" y="98219"/>
                      </a:cubicBezTo>
                      <a:cubicBezTo>
                        <a:pt x="592922" y="98219"/>
                        <a:pt x="618947" y="72254"/>
                        <a:pt x="619220" y="30384"/>
                      </a:cubicBezTo>
                      <a:cubicBezTo>
                        <a:pt x="619220" y="21840"/>
                        <a:pt x="619220" y="13327"/>
                        <a:pt x="619220" y="723"/>
                      </a:cubicBezTo>
                      <a:cubicBezTo>
                        <a:pt x="638761" y="2935"/>
                        <a:pt x="657363" y="3208"/>
                        <a:pt x="675057" y="7358"/>
                      </a:cubicBezTo>
                      <a:cubicBezTo>
                        <a:pt x="761554" y="27657"/>
                        <a:pt x="828026" y="105187"/>
                        <a:pt x="833661" y="194169"/>
                      </a:cubicBezTo>
                      <a:cubicBezTo>
                        <a:pt x="837933" y="262155"/>
                        <a:pt x="839720" y="330323"/>
                        <a:pt x="841932" y="398400"/>
                      </a:cubicBezTo>
                      <a:cubicBezTo>
                        <a:pt x="845628" y="506378"/>
                        <a:pt x="849931" y="614326"/>
                        <a:pt x="852142" y="722334"/>
                      </a:cubicBezTo>
                      <a:cubicBezTo>
                        <a:pt x="854020" y="814770"/>
                        <a:pt x="815028" y="885029"/>
                        <a:pt x="731772" y="928353"/>
                      </a:cubicBezTo>
                      <a:cubicBezTo>
                        <a:pt x="707838" y="940599"/>
                        <a:pt x="681268" y="946837"/>
                        <a:pt x="654364" y="946531"/>
                      </a:cubicBezTo>
                      <a:cubicBezTo>
                        <a:pt x="501910" y="946531"/>
                        <a:pt x="349426" y="947016"/>
                        <a:pt x="196881" y="946380"/>
                      </a:cubicBezTo>
                      <a:cubicBezTo>
                        <a:pt x="104870" y="946016"/>
                        <a:pt x="22916" y="875849"/>
                        <a:pt x="3830" y="781777"/>
                      </a:cubicBezTo>
                      <a:cubicBezTo>
                        <a:pt x="-351" y="761484"/>
                        <a:pt x="-2200" y="740776"/>
                        <a:pt x="-1624" y="720062"/>
                      </a:cubicBezTo>
                      <a:cubicBezTo>
                        <a:pt x="3708" y="547006"/>
                        <a:pt x="9283" y="373951"/>
                        <a:pt x="16039" y="200925"/>
                      </a:cubicBezTo>
                      <a:cubicBezTo>
                        <a:pt x="20190" y="95159"/>
                        <a:pt x="105475" y="9237"/>
                        <a:pt x="210696" y="2208"/>
                      </a:cubicBezTo>
                      <a:cubicBezTo>
                        <a:pt x="216725" y="1814"/>
                        <a:pt x="222573" y="2147"/>
                        <a:pt x="231268" y="2147"/>
                      </a:cubicBezTo>
                      <a:close/>
                      <a:moveTo>
                        <a:pt x="449617" y="531858"/>
                      </a:moveTo>
                      <a:cubicBezTo>
                        <a:pt x="452587" y="532646"/>
                        <a:pt x="455647" y="533185"/>
                        <a:pt x="458707" y="533464"/>
                      </a:cubicBezTo>
                      <a:cubicBezTo>
                        <a:pt x="524330" y="533464"/>
                        <a:pt x="589953" y="534221"/>
                        <a:pt x="655636" y="533464"/>
                      </a:cubicBezTo>
                      <a:cubicBezTo>
                        <a:pt x="694750" y="532979"/>
                        <a:pt x="724198" y="501652"/>
                        <a:pt x="724441" y="461357"/>
                      </a:cubicBezTo>
                      <a:cubicBezTo>
                        <a:pt x="724895" y="390181"/>
                        <a:pt x="724895" y="319013"/>
                        <a:pt x="724441" y="247855"/>
                      </a:cubicBezTo>
                      <a:cubicBezTo>
                        <a:pt x="724168" y="205439"/>
                        <a:pt x="693689" y="175870"/>
                        <a:pt x="651274" y="175748"/>
                      </a:cubicBezTo>
                      <a:cubicBezTo>
                        <a:pt x="589195" y="175606"/>
                        <a:pt x="527117" y="175606"/>
                        <a:pt x="465009" y="175748"/>
                      </a:cubicBezTo>
                      <a:cubicBezTo>
                        <a:pt x="460131" y="175748"/>
                        <a:pt x="455253" y="176324"/>
                        <a:pt x="449527" y="176688"/>
                      </a:cubicBezTo>
                      <a:close/>
                      <a:moveTo>
                        <a:pt x="401809" y="354773"/>
                      </a:moveTo>
                      <a:cubicBezTo>
                        <a:pt x="401809" y="300238"/>
                        <a:pt x="401446" y="245704"/>
                        <a:pt x="402082" y="191321"/>
                      </a:cubicBezTo>
                      <a:cubicBezTo>
                        <a:pt x="402082" y="178566"/>
                        <a:pt x="398113" y="175233"/>
                        <a:pt x="385752" y="175324"/>
                      </a:cubicBezTo>
                      <a:cubicBezTo>
                        <a:pt x="323704" y="175900"/>
                        <a:pt x="261686" y="175324"/>
                        <a:pt x="199638" y="175657"/>
                      </a:cubicBezTo>
                      <a:cubicBezTo>
                        <a:pt x="156616" y="175809"/>
                        <a:pt x="126926" y="204470"/>
                        <a:pt x="126713" y="247522"/>
                      </a:cubicBezTo>
                      <a:cubicBezTo>
                        <a:pt x="126168" y="318638"/>
                        <a:pt x="126168" y="389756"/>
                        <a:pt x="126713" y="460872"/>
                      </a:cubicBezTo>
                      <a:cubicBezTo>
                        <a:pt x="127016" y="503833"/>
                        <a:pt x="156405" y="533130"/>
                        <a:pt x="199184" y="533433"/>
                      </a:cubicBezTo>
                      <a:cubicBezTo>
                        <a:pt x="261717" y="533888"/>
                        <a:pt x="324279" y="533433"/>
                        <a:pt x="386812" y="533827"/>
                      </a:cubicBezTo>
                      <a:cubicBezTo>
                        <a:pt x="398931" y="533827"/>
                        <a:pt x="402143" y="529828"/>
                        <a:pt x="401961" y="518194"/>
                      </a:cubicBezTo>
                      <a:cubicBezTo>
                        <a:pt x="401536" y="463720"/>
                        <a:pt x="401809" y="409246"/>
                        <a:pt x="401809" y="354773"/>
                      </a:cubicBezTo>
                      <a:close/>
                      <a:moveTo>
                        <a:pt x="136348" y="728394"/>
                      </a:moveTo>
                      <a:cubicBezTo>
                        <a:pt x="136287" y="762893"/>
                        <a:pt x="164069" y="790978"/>
                        <a:pt x="198578" y="791260"/>
                      </a:cubicBezTo>
                      <a:cubicBezTo>
                        <a:pt x="233025" y="790727"/>
                        <a:pt x="260868" y="762969"/>
                        <a:pt x="261474" y="728515"/>
                      </a:cubicBezTo>
                      <a:cubicBezTo>
                        <a:pt x="261262" y="694025"/>
                        <a:pt x="233207" y="666188"/>
                        <a:pt x="198729" y="666255"/>
                      </a:cubicBezTo>
                      <a:cubicBezTo>
                        <a:pt x="164767" y="665767"/>
                        <a:pt x="136833" y="692907"/>
                        <a:pt x="136348" y="726870"/>
                      </a:cubicBezTo>
                      <a:cubicBezTo>
                        <a:pt x="136348" y="727379"/>
                        <a:pt x="136348" y="727885"/>
                        <a:pt x="136348" y="728394"/>
                      </a:cubicBezTo>
                      <a:close/>
                      <a:moveTo>
                        <a:pt x="652304" y="666255"/>
                      </a:moveTo>
                      <a:cubicBezTo>
                        <a:pt x="618220" y="665804"/>
                        <a:pt x="590195" y="693077"/>
                        <a:pt x="589741" y="727176"/>
                      </a:cubicBezTo>
                      <a:cubicBezTo>
                        <a:pt x="589741" y="727530"/>
                        <a:pt x="589741" y="727888"/>
                        <a:pt x="589741" y="728242"/>
                      </a:cubicBezTo>
                      <a:cubicBezTo>
                        <a:pt x="589711" y="762720"/>
                        <a:pt x="617402" y="790811"/>
                        <a:pt x="651879" y="791260"/>
                      </a:cubicBezTo>
                      <a:cubicBezTo>
                        <a:pt x="686357" y="791060"/>
                        <a:pt x="714231" y="763138"/>
                        <a:pt x="714382" y="728666"/>
                      </a:cubicBezTo>
                      <a:cubicBezTo>
                        <a:pt x="714806" y="694634"/>
                        <a:pt x="687569" y="666694"/>
                        <a:pt x="653546" y="666258"/>
                      </a:cubicBezTo>
                      <a:cubicBezTo>
                        <a:pt x="653122" y="666252"/>
                        <a:pt x="652728" y="666252"/>
                        <a:pt x="652304" y="666255"/>
                      </a:cubicBezTo>
                      <a:close/>
                    </a:path>
                  </a:pathLst>
                </a:custGeom>
                <a:solidFill>
                  <a:srgbClr val="456EA9"/>
                </a:solidFill>
                <a:ln w="3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32" name="Рисунок 40">
                  <a:extLst>
                    <a:ext uri="{FF2B5EF4-FFF2-40B4-BE49-F238E27FC236}">
                      <a16:creationId xmlns:a16="http://schemas.microsoft.com/office/drawing/2014/main" id="{3BC08591-0113-46F9-B923-45E84B509B65}"/>
                    </a:ext>
                  </a:extLst>
                </p:cNvPr>
                <p:cNvSpPr/>
                <p:nvPr/>
              </p:nvSpPr>
              <p:spPr>
                <a:xfrm>
                  <a:off x="2771774" y="5190187"/>
                  <a:ext cx="1145616" cy="271237"/>
                </a:xfrm>
                <a:custGeom>
                  <a:avLst/>
                  <a:gdLst>
                    <a:gd name="connsiteX0" fmla="*/ -1727 w 1145616"/>
                    <a:gd name="connsiteY0" fmla="*/ 268396 h 271237"/>
                    <a:gd name="connsiteX1" fmla="*/ 77500 w 1145616"/>
                    <a:gd name="connsiteY1" fmla="*/ 198713 h 271237"/>
                    <a:gd name="connsiteX2" fmla="*/ 292396 w 1145616"/>
                    <a:gd name="connsiteY2" fmla="*/ 9782 h 271237"/>
                    <a:gd name="connsiteX3" fmla="*/ 319299 w 1145616"/>
                    <a:gd name="connsiteY3" fmla="*/ 1299 h 271237"/>
                    <a:gd name="connsiteX4" fmla="*/ 388800 w 1145616"/>
                    <a:gd name="connsiteY4" fmla="*/ 3814 h 271237"/>
                    <a:gd name="connsiteX5" fmla="*/ 420188 w 1145616"/>
                    <a:gd name="connsiteY5" fmla="*/ 3814 h 271237"/>
                    <a:gd name="connsiteX6" fmla="*/ 399465 w 1145616"/>
                    <a:gd name="connsiteY6" fmla="*/ 27869 h 271237"/>
                    <a:gd name="connsiteX7" fmla="*/ 742486 w 1145616"/>
                    <a:gd name="connsiteY7" fmla="*/ 27869 h 271237"/>
                    <a:gd name="connsiteX8" fmla="*/ 722642 w 1145616"/>
                    <a:gd name="connsiteY8" fmla="*/ 4632 h 271237"/>
                    <a:gd name="connsiteX9" fmla="*/ 740396 w 1145616"/>
                    <a:gd name="connsiteY9" fmla="*/ 3753 h 271237"/>
                    <a:gd name="connsiteX10" fmla="*/ 831014 w 1145616"/>
                    <a:gd name="connsiteY10" fmla="*/ 723 h 271237"/>
                    <a:gd name="connsiteX11" fmla="*/ 844314 w 1145616"/>
                    <a:gd name="connsiteY11" fmla="*/ 5541 h 271237"/>
                    <a:gd name="connsiteX12" fmla="*/ 1140042 w 1145616"/>
                    <a:gd name="connsiteY12" fmla="*/ 265245 h 271237"/>
                    <a:gd name="connsiteX13" fmla="*/ 1143890 w 1145616"/>
                    <a:gd name="connsiteY13" fmla="*/ 270002 h 271237"/>
                    <a:gd name="connsiteX14" fmla="*/ 1133710 w 1145616"/>
                    <a:gd name="connsiteY14" fmla="*/ 271789 h 271237"/>
                    <a:gd name="connsiteX15" fmla="*/ 1000403 w 1145616"/>
                    <a:gd name="connsiteY15" fmla="*/ 271547 h 271237"/>
                    <a:gd name="connsiteX16" fmla="*/ 979590 w 1145616"/>
                    <a:gd name="connsiteY16" fmla="*/ 262731 h 271237"/>
                    <a:gd name="connsiteX17" fmla="*/ 937598 w 1145616"/>
                    <a:gd name="connsiteY17" fmla="*/ 221315 h 271237"/>
                    <a:gd name="connsiteX18" fmla="*/ 919420 w 1145616"/>
                    <a:gd name="connsiteY18" fmla="*/ 213559 h 271237"/>
                    <a:gd name="connsiteX19" fmla="*/ 222985 w 1145616"/>
                    <a:gd name="connsiteY19" fmla="*/ 213559 h 271237"/>
                    <a:gd name="connsiteX20" fmla="*/ 203656 w 1145616"/>
                    <a:gd name="connsiteY20" fmla="*/ 222193 h 271237"/>
                    <a:gd name="connsiteX21" fmla="*/ 161725 w 1145616"/>
                    <a:gd name="connsiteY21" fmla="*/ 263761 h 271237"/>
                    <a:gd name="connsiteX22" fmla="*/ 148001 w 1145616"/>
                    <a:gd name="connsiteY22" fmla="*/ 271487 h 271237"/>
                    <a:gd name="connsiteX23" fmla="*/ -182 w 1145616"/>
                    <a:gd name="connsiteY23" fmla="*/ 271820 h 271237"/>
                    <a:gd name="connsiteX24" fmla="*/ 272975 w 1145616"/>
                    <a:gd name="connsiteY24" fmla="*/ 152632 h 271237"/>
                    <a:gd name="connsiteX25" fmla="*/ 869188 w 1145616"/>
                    <a:gd name="connsiteY25" fmla="*/ 152632 h 271237"/>
                    <a:gd name="connsiteX26" fmla="*/ 795839 w 1145616"/>
                    <a:gd name="connsiteY26" fmla="*/ 79919 h 271237"/>
                    <a:gd name="connsiteX27" fmla="*/ 780690 w 1145616"/>
                    <a:gd name="connsiteY27" fmla="*/ 74951 h 271237"/>
                    <a:gd name="connsiteX28" fmla="*/ 361260 w 1145616"/>
                    <a:gd name="connsiteY28" fmla="*/ 74951 h 271237"/>
                    <a:gd name="connsiteX29" fmla="*/ 346112 w 1145616"/>
                    <a:gd name="connsiteY29" fmla="*/ 79889 h 271237"/>
                    <a:gd name="connsiteX30" fmla="*/ 272975 w 1145616"/>
                    <a:gd name="connsiteY30" fmla="*/ 152632 h 27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145616" h="271237">
                      <a:moveTo>
                        <a:pt x="-1727" y="268396"/>
                      </a:moveTo>
                      <a:lnTo>
                        <a:pt x="77500" y="198713"/>
                      </a:lnTo>
                      <a:cubicBezTo>
                        <a:pt x="149182" y="135796"/>
                        <a:pt x="220804" y="72821"/>
                        <a:pt x="292396" y="9782"/>
                      </a:cubicBezTo>
                      <a:cubicBezTo>
                        <a:pt x="299515" y="2856"/>
                        <a:pt x="309483" y="-289"/>
                        <a:pt x="319299" y="1299"/>
                      </a:cubicBezTo>
                      <a:cubicBezTo>
                        <a:pt x="342325" y="3662"/>
                        <a:pt x="365623" y="3268"/>
                        <a:pt x="388800" y="3814"/>
                      </a:cubicBezTo>
                      <a:cubicBezTo>
                        <a:pt x="398192" y="4056"/>
                        <a:pt x="407615" y="3814"/>
                        <a:pt x="420188" y="3814"/>
                      </a:cubicBezTo>
                      <a:lnTo>
                        <a:pt x="399465" y="27869"/>
                      </a:lnTo>
                      <a:lnTo>
                        <a:pt x="742486" y="27869"/>
                      </a:lnTo>
                      <a:cubicBezTo>
                        <a:pt x="735578" y="19780"/>
                        <a:pt x="730095" y="13327"/>
                        <a:pt x="722642" y="4632"/>
                      </a:cubicBezTo>
                      <a:cubicBezTo>
                        <a:pt x="730034" y="4268"/>
                        <a:pt x="735215" y="3935"/>
                        <a:pt x="740396" y="3753"/>
                      </a:cubicBezTo>
                      <a:cubicBezTo>
                        <a:pt x="770692" y="2632"/>
                        <a:pt x="800807" y="1329"/>
                        <a:pt x="831014" y="723"/>
                      </a:cubicBezTo>
                      <a:cubicBezTo>
                        <a:pt x="835861" y="760"/>
                        <a:pt x="840557" y="2459"/>
                        <a:pt x="844314" y="5541"/>
                      </a:cubicBezTo>
                      <a:cubicBezTo>
                        <a:pt x="943021" y="91947"/>
                        <a:pt x="1041607" y="178514"/>
                        <a:pt x="1140042" y="265245"/>
                      </a:cubicBezTo>
                      <a:cubicBezTo>
                        <a:pt x="1141405" y="266754"/>
                        <a:pt x="1142708" y="268342"/>
                        <a:pt x="1143890" y="270002"/>
                      </a:cubicBezTo>
                      <a:cubicBezTo>
                        <a:pt x="1140557" y="270859"/>
                        <a:pt x="1137133" y="271456"/>
                        <a:pt x="1133710" y="271789"/>
                      </a:cubicBezTo>
                      <a:cubicBezTo>
                        <a:pt x="1089295" y="271789"/>
                        <a:pt x="1044879" y="272305"/>
                        <a:pt x="1000403" y="271547"/>
                      </a:cubicBezTo>
                      <a:cubicBezTo>
                        <a:pt x="992677" y="270984"/>
                        <a:pt x="985376" y="267884"/>
                        <a:pt x="979590" y="262731"/>
                      </a:cubicBezTo>
                      <a:cubicBezTo>
                        <a:pt x="964986" y="249612"/>
                        <a:pt x="952050" y="234615"/>
                        <a:pt x="937598" y="221315"/>
                      </a:cubicBezTo>
                      <a:cubicBezTo>
                        <a:pt x="932599" y="216743"/>
                        <a:pt x="926176" y="214007"/>
                        <a:pt x="919420" y="213559"/>
                      </a:cubicBezTo>
                      <a:cubicBezTo>
                        <a:pt x="687285" y="213174"/>
                        <a:pt x="455150" y="213174"/>
                        <a:pt x="222985" y="213559"/>
                      </a:cubicBezTo>
                      <a:cubicBezTo>
                        <a:pt x="215744" y="214171"/>
                        <a:pt x="208928" y="217216"/>
                        <a:pt x="203656" y="222193"/>
                      </a:cubicBezTo>
                      <a:cubicBezTo>
                        <a:pt x="189114" y="235433"/>
                        <a:pt x="175904" y="250127"/>
                        <a:pt x="161725" y="263761"/>
                      </a:cubicBezTo>
                      <a:cubicBezTo>
                        <a:pt x="158029" y="267336"/>
                        <a:pt x="152636" y="271426"/>
                        <a:pt x="148001" y="271487"/>
                      </a:cubicBezTo>
                      <a:cubicBezTo>
                        <a:pt x="98617" y="272032"/>
                        <a:pt x="49233" y="271820"/>
                        <a:pt x="-182" y="271820"/>
                      </a:cubicBezTo>
                      <a:close/>
                      <a:moveTo>
                        <a:pt x="272975" y="152632"/>
                      </a:moveTo>
                      <a:lnTo>
                        <a:pt x="869188" y="152632"/>
                      </a:lnTo>
                      <a:cubicBezTo>
                        <a:pt x="843163" y="126667"/>
                        <a:pt x="819804" y="102945"/>
                        <a:pt x="795839" y="79919"/>
                      </a:cubicBezTo>
                      <a:cubicBezTo>
                        <a:pt x="791506" y="76550"/>
                        <a:pt x="786174" y="74796"/>
                        <a:pt x="780690" y="74951"/>
                      </a:cubicBezTo>
                      <a:cubicBezTo>
                        <a:pt x="640870" y="74708"/>
                        <a:pt x="501050" y="74708"/>
                        <a:pt x="361260" y="74951"/>
                      </a:cubicBezTo>
                      <a:cubicBezTo>
                        <a:pt x="355807" y="74802"/>
                        <a:pt x="350445" y="76544"/>
                        <a:pt x="346112" y="79889"/>
                      </a:cubicBezTo>
                      <a:cubicBezTo>
                        <a:pt x="322390" y="102854"/>
                        <a:pt x="299152" y="126577"/>
                        <a:pt x="272975" y="152632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3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33" name="Рисунок 40">
                  <a:extLst>
                    <a:ext uri="{FF2B5EF4-FFF2-40B4-BE49-F238E27FC236}">
                      <a16:creationId xmlns:a16="http://schemas.microsoft.com/office/drawing/2014/main" id="{437B5D08-86FA-46E0-8DEF-D98D08A63DA3}"/>
                    </a:ext>
                  </a:extLst>
                </p:cNvPr>
                <p:cNvSpPr/>
                <p:nvPr/>
              </p:nvSpPr>
              <p:spPr>
                <a:xfrm>
                  <a:off x="3180153" y="4168957"/>
                  <a:ext cx="330418" cy="118622"/>
                </a:xfrm>
                <a:custGeom>
                  <a:avLst/>
                  <a:gdLst>
                    <a:gd name="connsiteX0" fmla="*/ 163445 w 330418"/>
                    <a:gd name="connsiteY0" fmla="*/ 119228 h 118622"/>
                    <a:gd name="connsiteX1" fmla="*/ 39228 w 330418"/>
                    <a:gd name="connsiteY1" fmla="*/ 119228 h 118622"/>
                    <a:gd name="connsiteX2" fmla="*/ -1552 w 330418"/>
                    <a:gd name="connsiteY2" fmla="*/ 78478 h 118622"/>
                    <a:gd name="connsiteX3" fmla="*/ -1552 w 330418"/>
                    <a:gd name="connsiteY3" fmla="*/ 36063 h 118622"/>
                    <a:gd name="connsiteX4" fmla="*/ 33684 w 330418"/>
                    <a:gd name="connsiteY4" fmla="*/ 888 h 118622"/>
                    <a:gd name="connsiteX5" fmla="*/ 292631 w 330418"/>
                    <a:gd name="connsiteY5" fmla="*/ 1130 h 118622"/>
                    <a:gd name="connsiteX6" fmla="*/ 328442 w 330418"/>
                    <a:gd name="connsiteY6" fmla="*/ 37487 h 118622"/>
                    <a:gd name="connsiteX7" fmla="*/ 328442 w 330418"/>
                    <a:gd name="connsiteY7" fmla="*/ 81387 h 118622"/>
                    <a:gd name="connsiteX8" fmla="*/ 290450 w 330418"/>
                    <a:gd name="connsiteY8" fmla="*/ 119167 h 118622"/>
                    <a:gd name="connsiteX9" fmla="*/ 163445 w 330418"/>
                    <a:gd name="connsiteY9" fmla="*/ 119228 h 11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0418" h="118622">
                      <a:moveTo>
                        <a:pt x="163445" y="119228"/>
                      </a:moveTo>
                      <a:cubicBezTo>
                        <a:pt x="122059" y="119228"/>
                        <a:pt x="80674" y="119228"/>
                        <a:pt x="39228" y="119228"/>
                      </a:cubicBezTo>
                      <a:cubicBezTo>
                        <a:pt x="11476" y="119228"/>
                        <a:pt x="-1249" y="106412"/>
                        <a:pt x="-1552" y="78478"/>
                      </a:cubicBezTo>
                      <a:cubicBezTo>
                        <a:pt x="-1552" y="64330"/>
                        <a:pt x="-1946" y="50181"/>
                        <a:pt x="-1552" y="36063"/>
                      </a:cubicBezTo>
                      <a:cubicBezTo>
                        <a:pt x="-734" y="14037"/>
                        <a:pt x="11809" y="949"/>
                        <a:pt x="33684" y="888"/>
                      </a:cubicBezTo>
                      <a:cubicBezTo>
                        <a:pt x="119999" y="606"/>
                        <a:pt x="206315" y="685"/>
                        <a:pt x="292631" y="1130"/>
                      </a:cubicBezTo>
                      <a:cubicBezTo>
                        <a:pt x="314869" y="1130"/>
                        <a:pt x="327866" y="15067"/>
                        <a:pt x="328442" y="37487"/>
                      </a:cubicBezTo>
                      <a:cubicBezTo>
                        <a:pt x="328805" y="52120"/>
                        <a:pt x="328745" y="66753"/>
                        <a:pt x="328442" y="81387"/>
                      </a:cubicBezTo>
                      <a:cubicBezTo>
                        <a:pt x="327957" y="104927"/>
                        <a:pt x="313899" y="119046"/>
                        <a:pt x="290450" y="119167"/>
                      </a:cubicBezTo>
                      <a:cubicBezTo>
                        <a:pt x="248276" y="119531"/>
                        <a:pt x="205861" y="119228"/>
                        <a:pt x="163445" y="119228"/>
                      </a:cubicBezTo>
                      <a:close/>
                    </a:path>
                  </a:pathLst>
                </a:custGeom>
                <a:solidFill>
                  <a:srgbClr val="293D6D"/>
                </a:solidFill>
                <a:ln w="30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6440">
                    <a:defRPr/>
                  </a:pPr>
                  <a:endParaRPr lang="ru-RU" sz="1351" kern="0">
                    <a:solidFill>
                      <a:srgbClr val="333333"/>
                    </a:solidFill>
                  </a:endParaRPr>
                </a:p>
              </p:txBody>
            </p:sp>
          </p:grpSp>
        </p:grpSp>
        <p:sp>
          <p:nvSpPr>
            <p:cNvPr id="105" name="Прямоугольник: скругленные углы 12">
              <a:extLst>
                <a:ext uri="{FF2B5EF4-FFF2-40B4-BE49-F238E27FC236}">
                  <a16:creationId xmlns:a16="http://schemas.microsoft.com/office/drawing/2014/main" id="{9426E757-529A-48E0-B8F9-02DFD10A0A25}"/>
                </a:ext>
              </a:extLst>
            </p:cNvPr>
            <p:cNvSpPr/>
            <p:nvPr/>
          </p:nvSpPr>
          <p:spPr>
            <a:xfrm>
              <a:off x="4500590" y="2132059"/>
              <a:ext cx="1307196" cy="67944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 defTabSz="686440">
                <a:defRPr/>
              </a:pPr>
              <a:r>
                <a:rPr lang="ru-RU" sz="800" b="1" kern="0" dirty="0">
                  <a:solidFill>
                    <a:srgbClr val="456EA9"/>
                  </a:solidFill>
                </a:rPr>
                <a:t>ТРАНСПОРТИРОВЩИК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B385D754-E80F-4DE7-95EB-5C6E067177EF}"/>
              </a:ext>
            </a:extLst>
          </p:cNvPr>
          <p:cNvSpPr txBox="1"/>
          <p:nvPr/>
        </p:nvSpPr>
        <p:spPr>
          <a:xfrm>
            <a:off x="6806565" y="1269843"/>
            <a:ext cx="1755239" cy="19249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54050" bIns="0" rtlCol="0">
            <a:noAutofit/>
          </a:bodyPr>
          <a:lstStyle/>
          <a:p>
            <a:pPr marL="69121" algn="r" defTabSz="686440">
              <a:defRPr/>
            </a:pPr>
            <a:r>
              <a:rPr lang="ru-RU" sz="1400" b="1" kern="0" dirty="0">
                <a:solidFill>
                  <a:srgbClr val="293D6D"/>
                </a:solidFill>
              </a:rPr>
              <a:t>ФГИС ОПВК</a:t>
            </a:r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0DECDC62-A096-4A8A-81F2-B0D6F311C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55670" y="1283587"/>
            <a:ext cx="187322" cy="18732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60F7CB04-E7C4-41E7-9676-C3D9ED8CB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94442" y="1283587"/>
            <a:ext cx="187322" cy="187322"/>
          </a:xfrm>
          <a:prstGeom prst="rect">
            <a:avLst/>
          </a:prstGeom>
        </p:spPr>
      </p:pic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13A51B1-317A-45E4-9119-6ABCD912DEA6}"/>
              </a:ext>
            </a:extLst>
          </p:cNvPr>
          <p:cNvCxnSpPr>
            <a:cxnSpLocks/>
          </p:cNvCxnSpPr>
          <p:nvPr/>
        </p:nvCxnSpPr>
        <p:spPr>
          <a:xfrm flipV="1">
            <a:off x="3055186" y="2029279"/>
            <a:ext cx="0" cy="208866"/>
          </a:xfrm>
          <a:prstGeom prst="line">
            <a:avLst/>
          </a:prstGeom>
          <a:noFill/>
          <a:ln w="12700" cap="rnd" cmpd="sng" algn="ctr">
            <a:solidFill>
              <a:schemeClr val="accent1"/>
            </a:solidFill>
            <a:prstDash val="sysDash"/>
            <a:round/>
            <a:headEnd type="oval" w="sm" len="sm"/>
            <a:tailEnd type="triangle" w="sm" len="sm"/>
          </a:ln>
          <a:effectLst/>
        </p:spPr>
      </p:cxn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B8A9AF9D-5B9D-4EF5-AC98-694433E4D167}"/>
              </a:ext>
            </a:extLst>
          </p:cNvPr>
          <p:cNvCxnSpPr>
            <a:cxnSpLocks/>
          </p:cNvCxnSpPr>
          <p:nvPr/>
        </p:nvCxnSpPr>
        <p:spPr>
          <a:xfrm flipV="1">
            <a:off x="5087186" y="2035629"/>
            <a:ext cx="0" cy="202516"/>
          </a:xfrm>
          <a:prstGeom prst="line">
            <a:avLst/>
          </a:prstGeom>
          <a:noFill/>
          <a:ln w="12700" cap="rnd" cmpd="sng" algn="ctr">
            <a:solidFill>
              <a:schemeClr val="accent3">
                <a:lumMod val="75000"/>
              </a:schemeClr>
            </a:solidFill>
            <a:prstDash val="sysDash"/>
            <a:round/>
            <a:headEnd type="oval" w="sm" len="sm"/>
            <a:tailEnd type="triangle" w="sm" len="sm"/>
          </a:ln>
          <a:effectLst/>
        </p:spPr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6DE290BF-C4F5-45E9-B0F0-65A06047D90E}"/>
              </a:ext>
            </a:extLst>
          </p:cNvPr>
          <p:cNvCxnSpPr>
            <a:cxnSpLocks/>
          </p:cNvCxnSpPr>
          <p:nvPr/>
        </p:nvCxnSpPr>
        <p:spPr>
          <a:xfrm>
            <a:off x="6098474" y="2232394"/>
            <a:ext cx="0" cy="196935"/>
          </a:xfrm>
          <a:prstGeom prst="line">
            <a:avLst/>
          </a:prstGeom>
          <a:noFill/>
          <a:ln w="12700" cap="rnd" cmpd="sng" algn="ctr">
            <a:solidFill>
              <a:schemeClr val="accent3"/>
            </a:solidFill>
            <a:prstDash val="sysDash"/>
            <a:round/>
            <a:headEnd type="oval" w="sm" len="sm"/>
            <a:tailEnd type="triangle" w="sm" len="sm"/>
          </a:ln>
          <a:effectLst/>
        </p:spPr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DF1254BF-036B-45E0-9AA4-19958B4E3BE8}"/>
              </a:ext>
            </a:extLst>
          </p:cNvPr>
          <p:cNvCxnSpPr>
            <a:cxnSpLocks/>
          </p:cNvCxnSpPr>
          <p:nvPr/>
        </p:nvCxnSpPr>
        <p:spPr>
          <a:xfrm>
            <a:off x="4064836" y="2232394"/>
            <a:ext cx="0" cy="190585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sysDash"/>
            <a:round/>
            <a:headEnd type="oval" w="sm" len="sm"/>
            <a:tailEnd type="triangle" w="sm" len="sm"/>
          </a:ln>
          <a:effectLst/>
        </p:spPr>
      </p:cxn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2AFFF93B-274A-4F8A-A8C4-D601A7D051CA}"/>
              </a:ext>
            </a:extLst>
          </p:cNvPr>
          <p:cNvGrpSpPr/>
          <p:nvPr/>
        </p:nvGrpSpPr>
        <p:grpSpPr>
          <a:xfrm>
            <a:off x="692927" y="1672225"/>
            <a:ext cx="1651738" cy="662086"/>
            <a:chOff x="692927" y="1421647"/>
            <a:chExt cx="1933798" cy="775147"/>
          </a:xfrm>
        </p:grpSpPr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id="{E61B6E9D-C32E-4A83-ACEC-6FB223A97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t="31229"/>
            <a:stretch/>
          </p:blipFill>
          <p:spPr>
            <a:xfrm>
              <a:off x="1123482" y="1421647"/>
              <a:ext cx="1072690" cy="542038"/>
            </a:xfrm>
            <a:prstGeom prst="rect">
              <a:avLst/>
            </a:prstGeom>
          </p:spPr>
        </p:pic>
        <p:sp>
          <p:nvSpPr>
            <p:cNvPr id="148" name="Прямоугольник: скругленные углы 147">
              <a:extLst>
                <a:ext uri="{FF2B5EF4-FFF2-40B4-BE49-F238E27FC236}">
                  <a16:creationId xmlns:a16="http://schemas.microsoft.com/office/drawing/2014/main" id="{FC7D1C64-0BB1-4B83-93AC-3F10E49312C7}"/>
                </a:ext>
              </a:extLst>
            </p:cNvPr>
            <p:cNvSpPr/>
            <p:nvPr/>
          </p:nvSpPr>
          <p:spPr>
            <a:xfrm>
              <a:off x="692927" y="1959592"/>
              <a:ext cx="1933798" cy="237202"/>
            </a:xfrm>
            <a:prstGeom prst="roundRect">
              <a:avLst>
                <a:gd name="adj" fmla="val 50000"/>
              </a:avLst>
            </a:prstGeom>
            <a:solidFill>
              <a:srgbClr val="293D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72000" rIns="0" rtlCol="0" anchor="ctr"/>
            <a:lstStyle/>
            <a:p>
              <a:pPr algn="ctr" defTabSz="686440">
                <a:lnSpc>
                  <a:spcPct val="80000"/>
                </a:lnSpc>
                <a:defRPr/>
              </a:pPr>
              <a:r>
                <a:rPr lang="ru-RU" sz="900" kern="0" dirty="0">
                  <a:solidFill>
                    <a:prstClr val="white"/>
                  </a:solidFill>
                </a:rPr>
                <a:t>ОТХОДООБРАЗОВАТЕЛЬ</a:t>
              </a:r>
              <a:endParaRPr lang="en-US" sz="900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44F890AE-FE24-4DB1-850A-9953B0D38166}"/>
              </a:ext>
            </a:extLst>
          </p:cNvPr>
          <p:cNvGrpSpPr/>
          <p:nvPr/>
        </p:nvGrpSpPr>
        <p:grpSpPr>
          <a:xfrm>
            <a:off x="6757941" y="1660932"/>
            <a:ext cx="1651738" cy="673379"/>
            <a:chOff x="6134129" y="2380250"/>
            <a:chExt cx="1651738" cy="673379"/>
          </a:xfrm>
        </p:grpSpPr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id="{0EA97B7A-8FCA-4904-8EE6-FBE67C25B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565169" y="2380250"/>
              <a:ext cx="791104" cy="499240"/>
            </a:xfrm>
            <a:prstGeom prst="rect">
              <a:avLst/>
            </a:prstGeom>
          </p:spPr>
        </p:pic>
        <p:sp>
          <p:nvSpPr>
            <p:cNvPr id="151" name="Прямоугольник: скругленные углы 150">
              <a:extLst>
                <a:ext uri="{FF2B5EF4-FFF2-40B4-BE49-F238E27FC236}">
                  <a16:creationId xmlns:a16="http://schemas.microsoft.com/office/drawing/2014/main" id="{F4AA8EDC-1D45-4B0A-BEE2-79CFE1A9C111}"/>
                </a:ext>
              </a:extLst>
            </p:cNvPr>
            <p:cNvSpPr/>
            <p:nvPr/>
          </p:nvSpPr>
          <p:spPr>
            <a:xfrm>
              <a:off x="6134129" y="2851025"/>
              <a:ext cx="1651738" cy="20260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72000" rIns="0" rtlCol="0" anchor="ctr"/>
            <a:lstStyle/>
            <a:p>
              <a:pPr algn="ctr" defTabSz="686440">
                <a:lnSpc>
                  <a:spcPct val="80000"/>
                </a:lnSpc>
                <a:defRPr/>
              </a:pPr>
              <a:r>
                <a:rPr lang="ru-RU" sz="900" kern="0" dirty="0">
                  <a:solidFill>
                    <a:prstClr val="white"/>
                  </a:solidFill>
                </a:rPr>
                <a:t>ОТХОДОПЕРЕРАБОТЧИК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803015" y="3670326"/>
            <a:ext cx="3032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708" lvl="0" indent="-12870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kern="0" dirty="0">
                <a:solidFill>
                  <a:srgbClr val="456EA9"/>
                </a:solidFill>
              </a:rPr>
              <a:t>Контроль за обращением с ОПВК </a:t>
            </a:r>
          </a:p>
          <a:p>
            <a:pPr marL="128708" lvl="0" indent="-12870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kern="0" dirty="0">
                <a:solidFill>
                  <a:srgbClr val="456EA9"/>
                </a:solidFill>
              </a:rPr>
              <a:t>Организация закупочных процедур</a:t>
            </a:r>
          </a:p>
          <a:p>
            <a:pPr marL="128708" indent="-12870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kern="0" dirty="0">
                <a:solidFill>
                  <a:srgbClr val="456EA9"/>
                </a:solidFill>
              </a:rPr>
              <a:t>Переработка на собственных мощностях</a:t>
            </a:r>
            <a:endParaRPr lang="ru-RU" sz="1000" kern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7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8292D74-4464-4426-95C0-A2FF5092A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9" y="4346526"/>
            <a:ext cx="8154718" cy="4745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accent2"/>
                </a:solidFill>
              </a:rPr>
              <a:t>Система позволит обеспечить загрузку производственных мощностей </a:t>
            </a:r>
            <a:r>
              <a:rPr lang="ru-RU" sz="1400" dirty="0">
                <a:solidFill>
                  <a:srgbClr val="404040"/>
                </a:solidFill>
              </a:rPr>
              <a:t>действующих операторов по переработке отходов </a:t>
            </a:r>
            <a:r>
              <a:rPr lang="en-GB" sz="1400" dirty="0">
                <a:solidFill>
                  <a:srgbClr val="404040"/>
                </a:solidFill>
              </a:rPr>
              <a:t>I </a:t>
            </a:r>
            <a:r>
              <a:rPr lang="ru-RU" sz="1400" dirty="0">
                <a:solidFill>
                  <a:srgbClr val="404040"/>
                </a:solidFill>
              </a:rPr>
              <a:t>и </a:t>
            </a:r>
            <a:r>
              <a:rPr lang="en-GB" sz="1400" dirty="0">
                <a:solidFill>
                  <a:srgbClr val="404040"/>
                </a:solidFill>
              </a:rPr>
              <a:t>II </a:t>
            </a:r>
            <a:r>
              <a:rPr lang="ru-RU" sz="1400" dirty="0">
                <a:solidFill>
                  <a:srgbClr val="404040"/>
                </a:solidFill>
              </a:rPr>
              <a:t>классов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FE96138-1552-4FE4-AB00-EA14594F4EA9}"/>
              </a:ext>
            </a:extLst>
          </p:cNvPr>
          <p:cNvSpPr/>
          <p:nvPr/>
        </p:nvSpPr>
        <p:spPr>
          <a:xfrm>
            <a:off x="539749" y="1415500"/>
            <a:ext cx="8147050" cy="2769146"/>
          </a:xfrm>
          <a:prstGeom prst="roundRect">
            <a:avLst>
              <a:gd name="adj" fmla="val 2996"/>
            </a:avLst>
          </a:prstGeom>
          <a:solidFill>
            <a:srgbClr val="FFFFFF"/>
          </a:solidFill>
          <a:ln w="19050" cap="rnd" cmpd="sng" algn="ctr">
            <a:solidFill>
              <a:srgbClr val="293D6D"/>
            </a:solidFill>
            <a:prstDash val="sysDot"/>
            <a:round/>
          </a:ln>
          <a:effectLst/>
        </p:spPr>
        <p:txBody>
          <a:bodyPr rtlCol="0" anchor="ctr"/>
          <a:lstStyle/>
          <a:p>
            <a:pPr marL="0" marR="0" lvl="0" indent="0" algn="ctr" defTabSz="686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6CB73FDA-3B1A-4277-A495-1F28D587356D}"/>
              </a:ext>
            </a:extLst>
          </p:cNvPr>
          <p:cNvSpPr/>
          <p:nvPr/>
        </p:nvSpPr>
        <p:spPr>
          <a:xfrm>
            <a:off x="4447319" y="1858792"/>
            <a:ext cx="1679117" cy="523011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68644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Сведения об операторах/объектах  обращения с отходами</a:t>
            </a:r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CE93FF91-4E39-4B52-A6DC-597BA265C9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62801" y="1907384"/>
            <a:ext cx="427410" cy="389586"/>
            <a:chOff x="1607" y="493"/>
            <a:chExt cx="2572" cy="2261"/>
          </a:xfrm>
          <a:solidFill>
            <a:schemeClr val="accent1"/>
          </a:solidFill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77C157B9-8B0C-4996-BB38-503A165F5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493"/>
              <a:ext cx="1764" cy="2083"/>
            </a:xfrm>
            <a:custGeom>
              <a:avLst/>
              <a:gdLst>
                <a:gd name="T0" fmla="*/ 688 w 742"/>
                <a:gd name="T1" fmla="*/ 55 h 876"/>
                <a:gd name="T2" fmla="*/ 54 w 742"/>
                <a:gd name="T3" fmla="*/ 55 h 876"/>
                <a:gd name="T4" fmla="*/ 54 w 742"/>
                <a:gd name="T5" fmla="*/ 822 h 876"/>
                <a:gd name="T6" fmla="*/ 76 w 742"/>
                <a:gd name="T7" fmla="*/ 823 h 876"/>
                <a:gd name="T8" fmla="*/ 282 w 742"/>
                <a:gd name="T9" fmla="*/ 823 h 876"/>
                <a:gd name="T10" fmla="*/ 298 w 742"/>
                <a:gd name="T11" fmla="*/ 823 h 876"/>
                <a:gd name="T12" fmla="*/ 326 w 742"/>
                <a:gd name="T13" fmla="*/ 850 h 876"/>
                <a:gd name="T14" fmla="*/ 299 w 742"/>
                <a:gd name="T15" fmla="*/ 876 h 876"/>
                <a:gd name="T16" fmla="*/ 45 w 742"/>
                <a:gd name="T17" fmla="*/ 875 h 876"/>
                <a:gd name="T18" fmla="*/ 0 w 742"/>
                <a:gd name="T19" fmla="*/ 831 h 876"/>
                <a:gd name="T20" fmla="*/ 1 w 742"/>
                <a:gd name="T21" fmla="*/ 441 h 876"/>
                <a:gd name="T22" fmla="*/ 0 w 742"/>
                <a:gd name="T23" fmla="*/ 299 h 876"/>
                <a:gd name="T24" fmla="*/ 0 w 742"/>
                <a:gd name="T25" fmla="*/ 55 h 876"/>
                <a:gd name="T26" fmla="*/ 55 w 742"/>
                <a:gd name="T27" fmla="*/ 0 h 876"/>
                <a:gd name="T28" fmla="*/ 689 w 742"/>
                <a:gd name="T29" fmla="*/ 0 h 876"/>
                <a:gd name="T30" fmla="*/ 742 w 742"/>
                <a:gd name="T31" fmla="*/ 55 h 876"/>
                <a:gd name="T32" fmla="*/ 742 w 742"/>
                <a:gd name="T33" fmla="*/ 363 h 876"/>
                <a:gd name="T34" fmla="*/ 719 w 742"/>
                <a:gd name="T35" fmla="*/ 396 h 876"/>
                <a:gd name="T36" fmla="*/ 689 w 742"/>
                <a:gd name="T37" fmla="*/ 362 h 876"/>
                <a:gd name="T38" fmla="*/ 688 w 742"/>
                <a:gd name="T39" fmla="*/ 80 h 876"/>
                <a:gd name="T40" fmla="*/ 688 w 742"/>
                <a:gd name="T41" fmla="*/ 5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2" h="876">
                  <a:moveTo>
                    <a:pt x="688" y="55"/>
                  </a:moveTo>
                  <a:cubicBezTo>
                    <a:pt x="475" y="55"/>
                    <a:pt x="266" y="55"/>
                    <a:pt x="54" y="55"/>
                  </a:cubicBezTo>
                  <a:cubicBezTo>
                    <a:pt x="54" y="311"/>
                    <a:pt x="54" y="565"/>
                    <a:pt x="54" y="822"/>
                  </a:cubicBezTo>
                  <a:cubicBezTo>
                    <a:pt x="62" y="822"/>
                    <a:pt x="69" y="823"/>
                    <a:pt x="76" y="823"/>
                  </a:cubicBezTo>
                  <a:cubicBezTo>
                    <a:pt x="145" y="823"/>
                    <a:pt x="214" y="823"/>
                    <a:pt x="282" y="823"/>
                  </a:cubicBezTo>
                  <a:cubicBezTo>
                    <a:pt x="288" y="823"/>
                    <a:pt x="293" y="822"/>
                    <a:pt x="298" y="823"/>
                  </a:cubicBezTo>
                  <a:cubicBezTo>
                    <a:pt x="315" y="824"/>
                    <a:pt x="328" y="835"/>
                    <a:pt x="326" y="850"/>
                  </a:cubicBezTo>
                  <a:cubicBezTo>
                    <a:pt x="325" y="866"/>
                    <a:pt x="316" y="876"/>
                    <a:pt x="299" y="876"/>
                  </a:cubicBezTo>
                  <a:cubicBezTo>
                    <a:pt x="214" y="876"/>
                    <a:pt x="129" y="876"/>
                    <a:pt x="45" y="875"/>
                  </a:cubicBezTo>
                  <a:cubicBezTo>
                    <a:pt x="19" y="875"/>
                    <a:pt x="0" y="857"/>
                    <a:pt x="0" y="831"/>
                  </a:cubicBezTo>
                  <a:cubicBezTo>
                    <a:pt x="0" y="701"/>
                    <a:pt x="1" y="571"/>
                    <a:pt x="1" y="441"/>
                  </a:cubicBezTo>
                  <a:cubicBezTo>
                    <a:pt x="1" y="394"/>
                    <a:pt x="0" y="347"/>
                    <a:pt x="0" y="299"/>
                  </a:cubicBezTo>
                  <a:cubicBezTo>
                    <a:pt x="0" y="218"/>
                    <a:pt x="0" y="137"/>
                    <a:pt x="0" y="55"/>
                  </a:cubicBezTo>
                  <a:cubicBezTo>
                    <a:pt x="0" y="18"/>
                    <a:pt x="17" y="0"/>
                    <a:pt x="55" y="0"/>
                  </a:cubicBezTo>
                  <a:cubicBezTo>
                    <a:pt x="266" y="0"/>
                    <a:pt x="477" y="0"/>
                    <a:pt x="689" y="0"/>
                  </a:cubicBezTo>
                  <a:cubicBezTo>
                    <a:pt x="725" y="0"/>
                    <a:pt x="742" y="18"/>
                    <a:pt x="742" y="55"/>
                  </a:cubicBezTo>
                  <a:cubicBezTo>
                    <a:pt x="742" y="157"/>
                    <a:pt x="742" y="260"/>
                    <a:pt x="742" y="363"/>
                  </a:cubicBezTo>
                  <a:cubicBezTo>
                    <a:pt x="742" y="385"/>
                    <a:pt x="735" y="395"/>
                    <a:pt x="719" y="396"/>
                  </a:cubicBezTo>
                  <a:cubicBezTo>
                    <a:pt x="700" y="396"/>
                    <a:pt x="689" y="384"/>
                    <a:pt x="689" y="362"/>
                  </a:cubicBezTo>
                  <a:cubicBezTo>
                    <a:pt x="688" y="268"/>
                    <a:pt x="688" y="174"/>
                    <a:pt x="688" y="80"/>
                  </a:cubicBezTo>
                  <a:cubicBezTo>
                    <a:pt x="688" y="72"/>
                    <a:pt x="688" y="65"/>
                    <a:pt x="688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CEFF12CA-AA04-4B65-A4F8-819D850AD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1" y="1461"/>
              <a:ext cx="1290" cy="1293"/>
            </a:xfrm>
            <a:custGeom>
              <a:avLst/>
              <a:gdLst>
                <a:gd name="T0" fmla="*/ 1 w 543"/>
                <a:gd name="T1" fmla="*/ 272 h 544"/>
                <a:gd name="T2" fmla="*/ 271 w 543"/>
                <a:gd name="T3" fmla="*/ 1 h 544"/>
                <a:gd name="T4" fmla="*/ 542 w 543"/>
                <a:gd name="T5" fmla="*/ 271 h 544"/>
                <a:gd name="T6" fmla="*/ 272 w 543"/>
                <a:gd name="T7" fmla="*/ 543 h 544"/>
                <a:gd name="T8" fmla="*/ 1 w 543"/>
                <a:gd name="T9" fmla="*/ 272 h 544"/>
                <a:gd name="T10" fmla="*/ 54 w 543"/>
                <a:gd name="T11" fmla="*/ 272 h 544"/>
                <a:gd name="T12" fmla="*/ 273 w 543"/>
                <a:gd name="T13" fmla="*/ 490 h 544"/>
                <a:gd name="T14" fmla="*/ 490 w 543"/>
                <a:gd name="T15" fmla="*/ 270 h 544"/>
                <a:gd name="T16" fmla="*/ 270 w 543"/>
                <a:gd name="T17" fmla="*/ 53 h 544"/>
                <a:gd name="T18" fmla="*/ 54 w 543"/>
                <a:gd name="T1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3" h="544">
                  <a:moveTo>
                    <a:pt x="1" y="272"/>
                  </a:moveTo>
                  <a:cubicBezTo>
                    <a:pt x="0" y="123"/>
                    <a:pt x="123" y="2"/>
                    <a:pt x="271" y="1"/>
                  </a:cubicBezTo>
                  <a:cubicBezTo>
                    <a:pt x="420" y="0"/>
                    <a:pt x="542" y="122"/>
                    <a:pt x="542" y="271"/>
                  </a:cubicBezTo>
                  <a:cubicBezTo>
                    <a:pt x="543" y="420"/>
                    <a:pt x="422" y="542"/>
                    <a:pt x="272" y="543"/>
                  </a:cubicBezTo>
                  <a:cubicBezTo>
                    <a:pt x="124" y="544"/>
                    <a:pt x="2" y="422"/>
                    <a:pt x="1" y="272"/>
                  </a:cubicBezTo>
                  <a:close/>
                  <a:moveTo>
                    <a:pt x="54" y="272"/>
                  </a:moveTo>
                  <a:cubicBezTo>
                    <a:pt x="54" y="393"/>
                    <a:pt x="152" y="491"/>
                    <a:pt x="273" y="490"/>
                  </a:cubicBezTo>
                  <a:cubicBezTo>
                    <a:pt x="393" y="490"/>
                    <a:pt x="492" y="391"/>
                    <a:pt x="490" y="270"/>
                  </a:cubicBezTo>
                  <a:cubicBezTo>
                    <a:pt x="488" y="149"/>
                    <a:pt x="396" y="53"/>
                    <a:pt x="270" y="53"/>
                  </a:cubicBezTo>
                  <a:cubicBezTo>
                    <a:pt x="149" y="53"/>
                    <a:pt x="54" y="149"/>
                    <a:pt x="54" y="2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B14DC57B-06E5-4569-8AC6-B46A84A33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864"/>
              <a:ext cx="390" cy="702"/>
            </a:xfrm>
            <a:custGeom>
              <a:avLst/>
              <a:gdLst>
                <a:gd name="T0" fmla="*/ 92 w 164"/>
                <a:gd name="T1" fmla="*/ 49 h 295"/>
                <a:gd name="T2" fmla="*/ 27 w 164"/>
                <a:gd name="T3" fmla="*/ 49 h 295"/>
                <a:gd name="T4" fmla="*/ 1 w 164"/>
                <a:gd name="T5" fmla="*/ 25 h 295"/>
                <a:gd name="T6" fmla="*/ 26 w 164"/>
                <a:gd name="T7" fmla="*/ 1 h 295"/>
                <a:gd name="T8" fmla="*/ 116 w 164"/>
                <a:gd name="T9" fmla="*/ 1 h 295"/>
                <a:gd name="T10" fmla="*/ 147 w 164"/>
                <a:gd name="T11" fmla="*/ 60 h 295"/>
                <a:gd name="T12" fmla="*/ 58 w 164"/>
                <a:gd name="T13" fmla="*/ 251 h 295"/>
                <a:gd name="T14" fmla="*/ 49 w 164"/>
                <a:gd name="T15" fmla="*/ 274 h 295"/>
                <a:gd name="T16" fmla="*/ 20 w 164"/>
                <a:gd name="T17" fmla="*/ 289 h 295"/>
                <a:gd name="T18" fmla="*/ 5 w 164"/>
                <a:gd name="T19" fmla="*/ 258 h 295"/>
                <a:gd name="T20" fmla="*/ 32 w 164"/>
                <a:gd name="T21" fmla="*/ 183 h 295"/>
                <a:gd name="T22" fmla="*/ 92 w 164"/>
                <a:gd name="T23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95">
                  <a:moveTo>
                    <a:pt x="92" y="49"/>
                  </a:moveTo>
                  <a:cubicBezTo>
                    <a:pt x="70" y="49"/>
                    <a:pt x="48" y="49"/>
                    <a:pt x="27" y="49"/>
                  </a:cubicBezTo>
                  <a:cubicBezTo>
                    <a:pt x="12" y="49"/>
                    <a:pt x="1" y="42"/>
                    <a:pt x="1" y="25"/>
                  </a:cubicBezTo>
                  <a:cubicBezTo>
                    <a:pt x="0" y="9"/>
                    <a:pt x="11" y="1"/>
                    <a:pt x="26" y="1"/>
                  </a:cubicBezTo>
                  <a:cubicBezTo>
                    <a:pt x="56" y="0"/>
                    <a:pt x="86" y="0"/>
                    <a:pt x="116" y="1"/>
                  </a:cubicBezTo>
                  <a:cubicBezTo>
                    <a:pt x="148" y="3"/>
                    <a:pt x="164" y="35"/>
                    <a:pt x="147" y="60"/>
                  </a:cubicBezTo>
                  <a:cubicBezTo>
                    <a:pt x="106" y="119"/>
                    <a:pt x="82" y="185"/>
                    <a:pt x="58" y="251"/>
                  </a:cubicBezTo>
                  <a:cubicBezTo>
                    <a:pt x="55" y="259"/>
                    <a:pt x="52" y="266"/>
                    <a:pt x="49" y="274"/>
                  </a:cubicBezTo>
                  <a:cubicBezTo>
                    <a:pt x="44" y="289"/>
                    <a:pt x="33" y="295"/>
                    <a:pt x="20" y="289"/>
                  </a:cubicBezTo>
                  <a:cubicBezTo>
                    <a:pt x="8" y="284"/>
                    <a:pt x="0" y="273"/>
                    <a:pt x="5" y="258"/>
                  </a:cubicBezTo>
                  <a:cubicBezTo>
                    <a:pt x="14" y="233"/>
                    <a:pt x="21" y="208"/>
                    <a:pt x="32" y="183"/>
                  </a:cubicBezTo>
                  <a:cubicBezTo>
                    <a:pt x="51" y="139"/>
                    <a:pt x="71" y="95"/>
                    <a:pt x="92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7F851298-3E48-48C4-B578-2EC9643F7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100"/>
              <a:ext cx="547" cy="682"/>
            </a:xfrm>
            <a:custGeom>
              <a:avLst/>
              <a:gdLst>
                <a:gd name="T0" fmla="*/ 158 w 230"/>
                <a:gd name="T1" fmla="*/ 72 h 287"/>
                <a:gd name="T2" fmla="*/ 97 w 230"/>
                <a:gd name="T3" fmla="*/ 52 h 287"/>
                <a:gd name="T4" fmla="*/ 76 w 230"/>
                <a:gd name="T5" fmla="*/ 19 h 287"/>
                <a:gd name="T6" fmla="*/ 112 w 230"/>
                <a:gd name="T7" fmla="*/ 6 h 287"/>
                <a:gd name="T8" fmla="*/ 192 w 230"/>
                <a:gd name="T9" fmla="*/ 32 h 287"/>
                <a:gd name="T10" fmla="*/ 204 w 230"/>
                <a:gd name="T11" fmla="*/ 98 h 287"/>
                <a:gd name="T12" fmla="*/ 81 w 230"/>
                <a:gd name="T13" fmla="*/ 228 h 287"/>
                <a:gd name="T14" fmla="*/ 48 w 230"/>
                <a:gd name="T15" fmla="*/ 271 h 287"/>
                <a:gd name="T16" fmla="*/ 16 w 230"/>
                <a:gd name="T17" fmla="*/ 277 h 287"/>
                <a:gd name="T18" fmla="*/ 10 w 230"/>
                <a:gd name="T19" fmla="*/ 243 h 287"/>
                <a:gd name="T20" fmla="*/ 158 w 230"/>
                <a:gd name="T21" fmla="*/ 7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7">
                  <a:moveTo>
                    <a:pt x="158" y="72"/>
                  </a:moveTo>
                  <a:cubicBezTo>
                    <a:pt x="136" y="64"/>
                    <a:pt x="117" y="58"/>
                    <a:pt x="97" y="52"/>
                  </a:cubicBezTo>
                  <a:cubicBezTo>
                    <a:pt x="79" y="45"/>
                    <a:pt x="71" y="34"/>
                    <a:pt x="76" y="19"/>
                  </a:cubicBezTo>
                  <a:cubicBezTo>
                    <a:pt x="80" y="5"/>
                    <a:pt x="94" y="0"/>
                    <a:pt x="112" y="6"/>
                  </a:cubicBezTo>
                  <a:cubicBezTo>
                    <a:pt x="139" y="14"/>
                    <a:pt x="166" y="22"/>
                    <a:pt x="192" y="32"/>
                  </a:cubicBezTo>
                  <a:cubicBezTo>
                    <a:pt x="223" y="43"/>
                    <a:pt x="230" y="79"/>
                    <a:pt x="204" y="98"/>
                  </a:cubicBezTo>
                  <a:cubicBezTo>
                    <a:pt x="156" y="135"/>
                    <a:pt x="118" y="181"/>
                    <a:pt x="81" y="228"/>
                  </a:cubicBezTo>
                  <a:cubicBezTo>
                    <a:pt x="70" y="242"/>
                    <a:pt x="59" y="256"/>
                    <a:pt x="48" y="271"/>
                  </a:cubicBezTo>
                  <a:cubicBezTo>
                    <a:pt x="40" y="282"/>
                    <a:pt x="28" y="287"/>
                    <a:pt x="16" y="277"/>
                  </a:cubicBezTo>
                  <a:cubicBezTo>
                    <a:pt x="4" y="269"/>
                    <a:pt x="0" y="258"/>
                    <a:pt x="10" y="243"/>
                  </a:cubicBezTo>
                  <a:cubicBezTo>
                    <a:pt x="52" y="182"/>
                    <a:pt x="101" y="125"/>
                    <a:pt x="158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46F31E2A-5A6F-4F7A-8A19-86FE4E8B5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147"/>
              <a:ext cx="1025" cy="107"/>
            </a:xfrm>
            <a:custGeom>
              <a:avLst/>
              <a:gdLst>
                <a:gd name="T0" fmla="*/ 214 w 431"/>
                <a:gd name="T1" fmla="*/ 45 h 45"/>
                <a:gd name="T2" fmla="*/ 32 w 431"/>
                <a:gd name="T3" fmla="*/ 45 h 45"/>
                <a:gd name="T4" fmla="*/ 2 w 431"/>
                <a:gd name="T5" fmla="*/ 22 h 45"/>
                <a:gd name="T6" fmla="*/ 32 w 431"/>
                <a:gd name="T7" fmla="*/ 0 h 45"/>
                <a:gd name="T8" fmla="*/ 400 w 431"/>
                <a:gd name="T9" fmla="*/ 1 h 45"/>
                <a:gd name="T10" fmla="*/ 430 w 431"/>
                <a:gd name="T11" fmla="*/ 24 h 45"/>
                <a:gd name="T12" fmla="*/ 400 w 431"/>
                <a:gd name="T13" fmla="*/ 45 h 45"/>
                <a:gd name="T14" fmla="*/ 214 w 431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45">
                  <a:moveTo>
                    <a:pt x="214" y="45"/>
                  </a:moveTo>
                  <a:cubicBezTo>
                    <a:pt x="154" y="45"/>
                    <a:pt x="93" y="45"/>
                    <a:pt x="32" y="45"/>
                  </a:cubicBezTo>
                  <a:cubicBezTo>
                    <a:pt x="12" y="45"/>
                    <a:pt x="0" y="36"/>
                    <a:pt x="2" y="22"/>
                  </a:cubicBezTo>
                  <a:cubicBezTo>
                    <a:pt x="4" y="4"/>
                    <a:pt x="16" y="0"/>
                    <a:pt x="32" y="0"/>
                  </a:cubicBezTo>
                  <a:cubicBezTo>
                    <a:pt x="155" y="1"/>
                    <a:pt x="277" y="1"/>
                    <a:pt x="400" y="1"/>
                  </a:cubicBezTo>
                  <a:cubicBezTo>
                    <a:pt x="420" y="1"/>
                    <a:pt x="431" y="9"/>
                    <a:pt x="430" y="24"/>
                  </a:cubicBezTo>
                  <a:cubicBezTo>
                    <a:pt x="429" y="42"/>
                    <a:pt x="416" y="45"/>
                    <a:pt x="400" y="45"/>
                  </a:cubicBezTo>
                  <a:cubicBezTo>
                    <a:pt x="338" y="45"/>
                    <a:pt x="276" y="45"/>
                    <a:pt x="214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3EACE938-D165-4457-8BD8-7F4B1E9E5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814"/>
              <a:ext cx="1023" cy="105"/>
            </a:xfrm>
            <a:custGeom>
              <a:avLst/>
              <a:gdLst>
                <a:gd name="T0" fmla="*/ 215 w 430"/>
                <a:gd name="T1" fmla="*/ 44 h 44"/>
                <a:gd name="T2" fmla="*/ 30 w 430"/>
                <a:gd name="T3" fmla="*/ 44 h 44"/>
                <a:gd name="T4" fmla="*/ 2 w 430"/>
                <a:gd name="T5" fmla="*/ 21 h 44"/>
                <a:gd name="T6" fmla="*/ 27 w 430"/>
                <a:gd name="T7" fmla="*/ 0 h 44"/>
                <a:gd name="T8" fmla="*/ 405 w 430"/>
                <a:gd name="T9" fmla="*/ 0 h 44"/>
                <a:gd name="T10" fmla="*/ 430 w 430"/>
                <a:gd name="T11" fmla="*/ 22 h 44"/>
                <a:gd name="T12" fmla="*/ 403 w 430"/>
                <a:gd name="T13" fmla="*/ 44 h 44"/>
                <a:gd name="T14" fmla="*/ 215 w 430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0" h="44">
                  <a:moveTo>
                    <a:pt x="215" y="44"/>
                  </a:moveTo>
                  <a:cubicBezTo>
                    <a:pt x="153" y="44"/>
                    <a:pt x="91" y="44"/>
                    <a:pt x="30" y="44"/>
                  </a:cubicBezTo>
                  <a:cubicBezTo>
                    <a:pt x="11" y="44"/>
                    <a:pt x="0" y="35"/>
                    <a:pt x="2" y="21"/>
                  </a:cubicBezTo>
                  <a:cubicBezTo>
                    <a:pt x="4" y="7"/>
                    <a:pt x="13" y="0"/>
                    <a:pt x="27" y="0"/>
                  </a:cubicBezTo>
                  <a:cubicBezTo>
                    <a:pt x="153" y="0"/>
                    <a:pt x="279" y="0"/>
                    <a:pt x="405" y="0"/>
                  </a:cubicBezTo>
                  <a:cubicBezTo>
                    <a:pt x="420" y="0"/>
                    <a:pt x="430" y="7"/>
                    <a:pt x="430" y="22"/>
                  </a:cubicBezTo>
                  <a:cubicBezTo>
                    <a:pt x="430" y="39"/>
                    <a:pt x="419" y="44"/>
                    <a:pt x="403" y="44"/>
                  </a:cubicBezTo>
                  <a:cubicBezTo>
                    <a:pt x="341" y="44"/>
                    <a:pt x="278" y="44"/>
                    <a:pt x="215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54E2B586-4B5A-456E-B748-2B9FD7093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482"/>
              <a:ext cx="535" cy="105"/>
            </a:xfrm>
            <a:custGeom>
              <a:avLst/>
              <a:gdLst>
                <a:gd name="T0" fmla="*/ 117 w 225"/>
                <a:gd name="T1" fmla="*/ 42 h 44"/>
                <a:gd name="T2" fmla="*/ 21 w 225"/>
                <a:gd name="T3" fmla="*/ 42 h 44"/>
                <a:gd name="T4" fmla="*/ 1 w 225"/>
                <a:gd name="T5" fmla="*/ 23 h 44"/>
                <a:gd name="T6" fmla="*/ 20 w 225"/>
                <a:gd name="T7" fmla="*/ 3 h 44"/>
                <a:gd name="T8" fmla="*/ 136 w 225"/>
                <a:gd name="T9" fmla="*/ 0 h 44"/>
                <a:gd name="T10" fmla="*/ 198 w 225"/>
                <a:gd name="T11" fmla="*/ 0 h 44"/>
                <a:gd name="T12" fmla="*/ 224 w 225"/>
                <a:gd name="T13" fmla="*/ 23 h 44"/>
                <a:gd name="T14" fmla="*/ 199 w 225"/>
                <a:gd name="T15" fmla="*/ 44 h 44"/>
                <a:gd name="T16" fmla="*/ 117 w 225"/>
                <a:gd name="T17" fmla="*/ 44 h 44"/>
                <a:gd name="T18" fmla="*/ 117 w 225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44">
                  <a:moveTo>
                    <a:pt x="117" y="42"/>
                  </a:moveTo>
                  <a:cubicBezTo>
                    <a:pt x="85" y="42"/>
                    <a:pt x="53" y="42"/>
                    <a:pt x="21" y="42"/>
                  </a:cubicBezTo>
                  <a:cubicBezTo>
                    <a:pt x="9" y="42"/>
                    <a:pt x="1" y="36"/>
                    <a:pt x="1" y="23"/>
                  </a:cubicBezTo>
                  <a:cubicBezTo>
                    <a:pt x="0" y="10"/>
                    <a:pt x="8" y="3"/>
                    <a:pt x="20" y="3"/>
                  </a:cubicBezTo>
                  <a:cubicBezTo>
                    <a:pt x="59" y="1"/>
                    <a:pt x="97" y="1"/>
                    <a:pt x="136" y="0"/>
                  </a:cubicBezTo>
                  <a:cubicBezTo>
                    <a:pt x="157" y="0"/>
                    <a:pt x="177" y="0"/>
                    <a:pt x="198" y="0"/>
                  </a:cubicBezTo>
                  <a:cubicBezTo>
                    <a:pt x="213" y="0"/>
                    <a:pt x="225" y="6"/>
                    <a:pt x="224" y="23"/>
                  </a:cubicBezTo>
                  <a:cubicBezTo>
                    <a:pt x="224" y="38"/>
                    <a:pt x="213" y="44"/>
                    <a:pt x="199" y="44"/>
                  </a:cubicBezTo>
                  <a:cubicBezTo>
                    <a:pt x="171" y="44"/>
                    <a:pt x="144" y="44"/>
                    <a:pt x="117" y="44"/>
                  </a:cubicBezTo>
                  <a:cubicBezTo>
                    <a:pt x="117" y="43"/>
                    <a:pt x="117" y="43"/>
                    <a:pt x="117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4B802CEA-B62F-4DD9-ACBA-E3D20EBBF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1815"/>
              <a:ext cx="328" cy="107"/>
            </a:xfrm>
            <a:custGeom>
              <a:avLst/>
              <a:gdLst>
                <a:gd name="T0" fmla="*/ 67 w 138"/>
                <a:gd name="T1" fmla="*/ 45 h 45"/>
                <a:gd name="T2" fmla="*/ 25 w 138"/>
                <a:gd name="T3" fmla="*/ 45 h 45"/>
                <a:gd name="T4" fmla="*/ 0 w 138"/>
                <a:gd name="T5" fmla="*/ 23 h 45"/>
                <a:gd name="T6" fmla="*/ 25 w 138"/>
                <a:gd name="T7" fmla="*/ 2 h 45"/>
                <a:gd name="T8" fmla="*/ 111 w 138"/>
                <a:gd name="T9" fmla="*/ 0 h 45"/>
                <a:gd name="T10" fmla="*/ 138 w 138"/>
                <a:gd name="T11" fmla="*/ 22 h 45"/>
                <a:gd name="T12" fmla="*/ 111 w 138"/>
                <a:gd name="T13" fmla="*/ 45 h 45"/>
                <a:gd name="T14" fmla="*/ 67 w 138"/>
                <a:gd name="T15" fmla="*/ 45 h 45"/>
                <a:gd name="T16" fmla="*/ 67 w 138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45">
                  <a:moveTo>
                    <a:pt x="67" y="45"/>
                  </a:moveTo>
                  <a:cubicBezTo>
                    <a:pt x="53" y="45"/>
                    <a:pt x="39" y="45"/>
                    <a:pt x="25" y="45"/>
                  </a:cubicBezTo>
                  <a:cubicBezTo>
                    <a:pt x="11" y="45"/>
                    <a:pt x="0" y="38"/>
                    <a:pt x="0" y="23"/>
                  </a:cubicBezTo>
                  <a:cubicBezTo>
                    <a:pt x="0" y="8"/>
                    <a:pt x="9" y="1"/>
                    <a:pt x="25" y="2"/>
                  </a:cubicBezTo>
                  <a:cubicBezTo>
                    <a:pt x="54" y="3"/>
                    <a:pt x="82" y="1"/>
                    <a:pt x="111" y="0"/>
                  </a:cubicBezTo>
                  <a:cubicBezTo>
                    <a:pt x="126" y="0"/>
                    <a:pt x="138" y="5"/>
                    <a:pt x="138" y="22"/>
                  </a:cubicBezTo>
                  <a:cubicBezTo>
                    <a:pt x="138" y="39"/>
                    <a:pt x="126" y="45"/>
                    <a:pt x="111" y="45"/>
                  </a:cubicBezTo>
                  <a:cubicBezTo>
                    <a:pt x="96" y="44"/>
                    <a:pt x="82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495D43FF-01A9-49AB-8024-21F4997C5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2150"/>
              <a:ext cx="297" cy="107"/>
            </a:xfrm>
            <a:custGeom>
              <a:avLst/>
              <a:gdLst>
                <a:gd name="T0" fmla="*/ 63 w 125"/>
                <a:gd name="T1" fmla="*/ 0 h 45"/>
                <a:gd name="T2" fmla="*/ 103 w 125"/>
                <a:gd name="T3" fmla="*/ 0 h 45"/>
                <a:gd name="T4" fmla="*/ 125 w 125"/>
                <a:gd name="T5" fmla="*/ 23 h 45"/>
                <a:gd name="T6" fmla="*/ 103 w 125"/>
                <a:gd name="T7" fmla="*/ 44 h 45"/>
                <a:gd name="T8" fmla="*/ 23 w 125"/>
                <a:gd name="T9" fmla="*/ 44 h 45"/>
                <a:gd name="T10" fmla="*/ 0 w 125"/>
                <a:gd name="T11" fmla="*/ 22 h 45"/>
                <a:gd name="T12" fmla="*/ 23 w 125"/>
                <a:gd name="T13" fmla="*/ 0 h 45"/>
                <a:gd name="T14" fmla="*/ 63 w 125"/>
                <a:gd name="T15" fmla="*/ 0 h 45"/>
                <a:gd name="T16" fmla="*/ 63 w 12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45">
                  <a:moveTo>
                    <a:pt x="63" y="0"/>
                  </a:moveTo>
                  <a:cubicBezTo>
                    <a:pt x="76" y="0"/>
                    <a:pt x="89" y="0"/>
                    <a:pt x="103" y="0"/>
                  </a:cubicBezTo>
                  <a:cubicBezTo>
                    <a:pt x="117" y="1"/>
                    <a:pt x="125" y="9"/>
                    <a:pt x="125" y="23"/>
                  </a:cubicBezTo>
                  <a:cubicBezTo>
                    <a:pt x="125" y="36"/>
                    <a:pt x="116" y="44"/>
                    <a:pt x="103" y="44"/>
                  </a:cubicBezTo>
                  <a:cubicBezTo>
                    <a:pt x="76" y="45"/>
                    <a:pt x="50" y="45"/>
                    <a:pt x="23" y="44"/>
                  </a:cubicBezTo>
                  <a:cubicBezTo>
                    <a:pt x="10" y="44"/>
                    <a:pt x="0" y="37"/>
                    <a:pt x="0" y="22"/>
                  </a:cubicBezTo>
                  <a:cubicBezTo>
                    <a:pt x="0" y="8"/>
                    <a:pt x="9" y="1"/>
                    <a:pt x="23" y="0"/>
                  </a:cubicBezTo>
                  <a:cubicBezTo>
                    <a:pt x="36" y="0"/>
                    <a:pt x="49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93429F1C-7D9B-45ED-9DE5-05F3F3C9E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844"/>
              <a:ext cx="749" cy="551"/>
            </a:xfrm>
            <a:custGeom>
              <a:avLst/>
              <a:gdLst>
                <a:gd name="T0" fmla="*/ 116 w 315"/>
                <a:gd name="T1" fmla="*/ 154 h 232"/>
                <a:gd name="T2" fmla="*/ 244 w 315"/>
                <a:gd name="T3" fmla="*/ 24 h 232"/>
                <a:gd name="T4" fmla="*/ 257 w 315"/>
                <a:gd name="T5" fmla="*/ 12 h 232"/>
                <a:gd name="T6" fmla="*/ 300 w 315"/>
                <a:gd name="T7" fmla="*/ 12 h 232"/>
                <a:gd name="T8" fmla="*/ 302 w 315"/>
                <a:gd name="T9" fmla="*/ 55 h 232"/>
                <a:gd name="T10" fmla="*/ 138 w 315"/>
                <a:gd name="T11" fmla="*/ 219 h 232"/>
                <a:gd name="T12" fmla="*/ 96 w 315"/>
                <a:gd name="T13" fmla="*/ 219 h 232"/>
                <a:gd name="T14" fmla="*/ 12 w 315"/>
                <a:gd name="T15" fmla="*/ 135 h 232"/>
                <a:gd name="T16" fmla="*/ 12 w 315"/>
                <a:gd name="T17" fmla="*/ 92 h 232"/>
                <a:gd name="T18" fmla="*/ 57 w 315"/>
                <a:gd name="T19" fmla="*/ 92 h 232"/>
                <a:gd name="T20" fmla="*/ 116 w 315"/>
                <a:gd name="T21" fmla="*/ 15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5" h="232">
                  <a:moveTo>
                    <a:pt x="116" y="154"/>
                  </a:moveTo>
                  <a:cubicBezTo>
                    <a:pt x="161" y="108"/>
                    <a:pt x="203" y="66"/>
                    <a:pt x="244" y="24"/>
                  </a:cubicBezTo>
                  <a:cubicBezTo>
                    <a:pt x="249" y="20"/>
                    <a:pt x="253" y="16"/>
                    <a:pt x="257" y="12"/>
                  </a:cubicBezTo>
                  <a:cubicBezTo>
                    <a:pt x="271" y="0"/>
                    <a:pt x="288" y="0"/>
                    <a:pt x="300" y="12"/>
                  </a:cubicBezTo>
                  <a:cubicBezTo>
                    <a:pt x="313" y="24"/>
                    <a:pt x="315" y="42"/>
                    <a:pt x="302" y="55"/>
                  </a:cubicBezTo>
                  <a:cubicBezTo>
                    <a:pt x="247" y="110"/>
                    <a:pt x="193" y="165"/>
                    <a:pt x="138" y="219"/>
                  </a:cubicBezTo>
                  <a:cubicBezTo>
                    <a:pt x="125" y="232"/>
                    <a:pt x="109" y="231"/>
                    <a:pt x="96" y="219"/>
                  </a:cubicBezTo>
                  <a:cubicBezTo>
                    <a:pt x="68" y="191"/>
                    <a:pt x="40" y="164"/>
                    <a:pt x="12" y="135"/>
                  </a:cubicBezTo>
                  <a:cubicBezTo>
                    <a:pt x="0" y="122"/>
                    <a:pt x="0" y="105"/>
                    <a:pt x="12" y="92"/>
                  </a:cubicBezTo>
                  <a:cubicBezTo>
                    <a:pt x="25" y="80"/>
                    <a:pt x="43" y="79"/>
                    <a:pt x="57" y="92"/>
                  </a:cubicBezTo>
                  <a:cubicBezTo>
                    <a:pt x="77" y="111"/>
                    <a:pt x="95" y="132"/>
                    <a:pt x="116" y="1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</p:grpSp>
      <p:cxnSp>
        <p:nvCxnSpPr>
          <p:cNvPr id="91" name="Соединительная линия уступом 18">
            <a:extLst>
              <a:ext uri="{FF2B5EF4-FFF2-40B4-BE49-F238E27FC236}">
                <a16:creationId xmlns:a16="http://schemas.microsoft.com/office/drawing/2014/main" id="{85F09F1A-B7C8-418A-9363-4F179C851178}"/>
              </a:ext>
            </a:extLst>
          </p:cNvPr>
          <p:cNvCxnSpPr>
            <a:cxnSpLocks/>
          </p:cNvCxnSpPr>
          <p:nvPr/>
        </p:nvCxnSpPr>
        <p:spPr>
          <a:xfrm flipV="1">
            <a:off x="7347056" y="2390231"/>
            <a:ext cx="0" cy="308265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246F173E-D9EB-448D-A22C-4450BDA29718}"/>
              </a:ext>
            </a:extLst>
          </p:cNvPr>
          <p:cNvSpPr/>
          <p:nvPr/>
        </p:nvSpPr>
        <p:spPr>
          <a:xfrm>
            <a:off x="3623934" y="3594764"/>
            <a:ext cx="3397105" cy="419960"/>
          </a:xfrm>
          <a:prstGeom prst="roundRect">
            <a:avLst>
              <a:gd name="adj" fmla="val 14618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644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Подбор операторов по обращению с отходами </a:t>
            </a:r>
            <a:b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(с учетом возможностей загрузки и логистики)</a:t>
            </a:r>
          </a:p>
        </p:txBody>
      </p:sp>
      <p:cxnSp>
        <p:nvCxnSpPr>
          <p:cNvPr id="93" name="Соединительная линия уступом 18">
            <a:extLst>
              <a:ext uri="{FF2B5EF4-FFF2-40B4-BE49-F238E27FC236}">
                <a16:creationId xmlns:a16="http://schemas.microsoft.com/office/drawing/2014/main" id="{510E374A-48CC-4DEA-97C0-1DB21A427111}"/>
              </a:ext>
            </a:extLst>
          </p:cNvPr>
          <p:cNvCxnSpPr>
            <a:cxnSpLocks/>
            <a:endCxn id="92" idx="3"/>
          </p:cNvCxnSpPr>
          <p:nvPr/>
        </p:nvCxnSpPr>
        <p:spPr>
          <a:xfrm rot="5400000">
            <a:off x="6914371" y="3376122"/>
            <a:ext cx="535291" cy="321953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id="{46F7AFE8-88C8-44D5-9BAA-B13DCE8D5705}"/>
              </a:ext>
            </a:extLst>
          </p:cNvPr>
          <p:cNvSpPr/>
          <p:nvPr/>
        </p:nvSpPr>
        <p:spPr>
          <a:xfrm>
            <a:off x="7097375" y="1802007"/>
            <a:ext cx="1337009" cy="543556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68644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Верификация предоставляемых сведений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B6A1BB13-7ABB-4FF5-9388-CA78DF9E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204" y="1858792"/>
            <a:ext cx="456348" cy="486771"/>
          </a:xfrm>
          <a:prstGeom prst="rect">
            <a:avLst/>
          </a:prstGeom>
        </p:spPr>
      </p:pic>
      <p:cxnSp>
        <p:nvCxnSpPr>
          <p:cNvPr id="97" name="Соединительная линия уступом 18">
            <a:extLst>
              <a:ext uri="{FF2B5EF4-FFF2-40B4-BE49-F238E27FC236}">
                <a16:creationId xmlns:a16="http://schemas.microsoft.com/office/drawing/2014/main" id="{A0379AD0-7C88-4150-9CB7-485D84DFF461}"/>
              </a:ext>
            </a:extLst>
          </p:cNvPr>
          <p:cNvCxnSpPr>
            <a:cxnSpLocks/>
          </p:cNvCxnSpPr>
          <p:nvPr/>
        </p:nvCxnSpPr>
        <p:spPr>
          <a:xfrm flipV="1">
            <a:off x="6053268" y="2086841"/>
            <a:ext cx="48747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18">
            <a:extLst>
              <a:ext uri="{FF2B5EF4-FFF2-40B4-BE49-F238E27FC236}">
                <a16:creationId xmlns:a16="http://schemas.microsoft.com/office/drawing/2014/main" id="{69AC5F67-6F3E-4E98-8B0E-40AFC37A5606}"/>
              </a:ext>
            </a:extLst>
          </p:cNvPr>
          <p:cNvCxnSpPr>
            <a:cxnSpLocks/>
          </p:cNvCxnSpPr>
          <p:nvPr/>
        </p:nvCxnSpPr>
        <p:spPr>
          <a:xfrm>
            <a:off x="2447780" y="2002784"/>
            <a:ext cx="139739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ная линия уступом 18">
            <a:extLst>
              <a:ext uri="{FF2B5EF4-FFF2-40B4-BE49-F238E27FC236}">
                <a16:creationId xmlns:a16="http://schemas.microsoft.com/office/drawing/2014/main" id="{AC7ECABB-37CC-4FDB-A019-D66528492D32}"/>
              </a:ext>
            </a:extLst>
          </p:cNvPr>
          <p:cNvCxnSpPr>
            <a:cxnSpLocks/>
            <a:stCxn id="120" idx="3"/>
          </p:cNvCxnSpPr>
          <p:nvPr/>
        </p:nvCxnSpPr>
        <p:spPr>
          <a:xfrm flipV="1">
            <a:off x="3186808" y="2125193"/>
            <a:ext cx="658363" cy="485547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18B4E2E9-81F4-4FD6-AD1A-50CB86132E3B}"/>
              </a:ext>
            </a:extLst>
          </p:cNvPr>
          <p:cNvSpPr/>
          <p:nvPr/>
        </p:nvSpPr>
        <p:spPr>
          <a:xfrm>
            <a:off x="930634" y="3594764"/>
            <a:ext cx="2452927" cy="425653"/>
          </a:xfrm>
          <a:prstGeom prst="roundRect">
            <a:avLst>
              <a:gd name="adj" fmla="val 13301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644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Загрузка мощностей операторов </a:t>
            </a:r>
            <a: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обращению с отходами</a:t>
            </a:r>
          </a:p>
        </p:txBody>
      </p:sp>
      <p:cxnSp>
        <p:nvCxnSpPr>
          <p:cNvPr id="102" name="Соединительная линия уступом 18">
            <a:extLst>
              <a:ext uri="{FF2B5EF4-FFF2-40B4-BE49-F238E27FC236}">
                <a16:creationId xmlns:a16="http://schemas.microsoft.com/office/drawing/2014/main" id="{D3966D50-5860-4F90-8195-4E4B9EDB2581}"/>
              </a:ext>
            </a:extLst>
          </p:cNvPr>
          <p:cNvCxnSpPr>
            <a:cxnSpLocks/>
            <a:stCxn id="92" idx="1"/>
            <a:endCxn id="101" idx="3"/>
          </p:cNvCxnSpPr>
          <p:nvPr/>
        </p:nvCxnSpPr>
        <p:spPr>
          <a:xfrm flipH="1">
            <a:off x="3383561" y="3804744"/>
            <a:ext cx="240373" cy="284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8A324067-5983-4A41-B339-E54805154C9C}"/>
              </a:ext>
            </a:extLst>
          </p:cNvPr>
          <p:cNvGrpSpPr/>
          <p:nvPr/>
        </p:nvGrpSpPr>
        <p:grpSpPr>
          <a:xfrm>
            <a:off x="1822923" y="1597008"/>
            <a:ext cx="813004" cy="261784"/>
            <a:chOff x="5183664" y="2388919"/>
            <a:chExt cx="953735" cy="279484"/>
          </a:xfrm>
        </p:grpSpPr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BF196A69-08EB-4E5D-BF60-6010857F7CB0}"/>
                </a:ext>
              </a:extLst>
            </p:cNvPr>
            <p:cNvSpPr/>
            <p:nvPr/>
          </p:nvSpPr>
          <p:spPr>
            <a:xfrm>
              <a:off x="5183664" y="2590979"/>
              <a:ext cx="953735" cy="77424"/>
            </a:xfrm>
            <a:prstGeom prst="ellipse">
              <a:avLst/>
            </a:prstGeom>
            <a:solidFill>
              <a:srgbClr val="7F7F7F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350" kern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81205439-F638-4930-AEB8-C4248817CDB7}"/>
                </a:ext>
              </a:extLst>
            </p:cNvPr>
            <p:cNvGrpSpPr/>
            <p:nvPr/>
          </p:nvGrpSpPr>
          <p:grpSpPr>
            <a:xfrm>
              <a:off x="5326328" y="2388919"/>
              <a:ext cx="715930" cy="256508"/>
              <a:chOff x="4049365" y="2857500"/>
              <a:chExt cx="1293818" cy="463558"/>
            </a:xfrm>
          </p:grpSpPr>
          <p:sp>
            <p:nvSpPr>
              <p:cNvPr id="107" name="Рисунок 18">
                <a:extLst>
                  <a:ext uri="{FF2B5EF4-FFF2-40B4-BE49-F238E27FC236}">
                    <a16:creationId xmlns:a16="http://schemas.microsoft.com/office/drawing/2014/main" id="{A8639DB2-A989-459F-95A0-A866C0539120}"/>
                  </a:ext>
                </a:extLst>
              </p:cNvPr>
              <p:cNvSpPr/>
              <p:nvPr/>
            </p:nvSpPr>
            <p:spPr>
              <a:xfrm>
                <a:off x="4455186" y="2857500"/>
                <a:ext cx="887997" cy="322873"/>
              </a:xfrm>
              <a:custGeom>
                <a:avLst/>
                <a:gdLst>
                  <a:gd name="connsiteX0" fmla="*/ -1568 w 887997"/>
                  <a:gd name="connsiteY0" fmla="*/ 323093 h 322873"/>
                  <a:gd name="connsiteX1" fmla="*/ -1568 w 887997"/>
                  <a:gd name="connsiteY1" fmla="*/ 220 h 322873"/>
                  <a:gd name="connsiteX2" fmla="*/ 886429 w 887997"/>
                  <a:gd name="connsiteY2" fmla="*/ 220 h 322873"/>
                  <a:gd name="connsiteX3" fmla="*/ 886429 w 887997"/>
                  <a:gd name="connsiteY3" fmla="*/ 323093 h 32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7997" h="322873">
                    <a:moveTo>
                      <a:pt x="-1568" y="323093"/>
                    </a:moveTo>
                    <a:lnTo>
                      <a:pt x="-1568" y="220"/>
                    </a:lnTo>
                    <a:lnTo>
                      <a:pt x="886429" y="220"/>
                    </a:lnTo>
                    <a:lnTo>
                      <a:pt x="886429" y="323093"/>
                    </a:lnTo>
                    <a:close/>
                  </a:path>
                </a:pathLst>
              </a:custGeom>
              <a:solidFill>
                <a:srgbClr val="456EA9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08" name="Рисунок 18">
                <a:extLst>
                  <a:ext uri="{FF2B5EF4-FFF2-40B4-BE49-F238E27FC236}">
                    <a16:creationId xmlns:a16="http://schemas.microsoft.com/office/drawing/2014/main" id="{2B305964-3305-4307-A7BC-7FB6FAEBFD85}"/>
                  </a:ext>
                </a:extLst>
              </p:cNvPr>
              <p:cNvSpPr/>
              <p:nvPr/>
            </p:nvSpPr>
            <p:spPr>
              <a:xfrm>
                <a:off x="4049365" y="2898154"/>
                <a:ext cx="485090" cy="354867"/>
              </a:xfrm>
              <a:custGeom>
                <a:avLst/>
                <a:gdLst>
                  <a:gd name="connsiteX0" fmla="*/ 354349 w 485090"/>
                  <a:gd name="connsiteY0" fmla="*/ 270698 h 354867"/>
                  <a:gd name="connsiteX1" fmla="*/ 394513 w 485090"/>
                  <a:gd name="connsiteY1" fmla="*/ 270698 h 354867"/>
                  <a:gd name="connsiteX2" fmla="*/ 397632 w 485090"/>
                  <a:gd name="connsiteY2" fmla="*/ 297180 h 354867"/>
                  <a:gd name="connsiteX3" fmla="*/ 483522 w 485090"/>
                  <a:gd name="connsiteY3" fmla="*/ 297180 h 354867"/>
                  <a:gd name="connsiteX4" fmla="*/ 464248 w 485090"/>
                  <a:gd name="connsiteY4" fmla="*/ 321514 h 354867"/>
                  <a:gd name="connsiteX5" fmla="*/ 451420 w 485090"/>
                  <a:gd name="connsiteY5" fmla="*/ 326045 h 354867"/>
                  <a:gd name="connsiteX6" fmla="*/ 398456 w 485090"/>
                  <a:gd name="connsiteY6" fmla="*/ 326251 h 354867"/>
                  <a:gd name="connsiteX7" fmla="*/ 396867 w 485090"/>
                  <a:gd name="connsiteY7" fmla="*/ 337844 h 354867"/>
                  <a:gd name="connsiteX8" fmla="*/ 378418 w 485090"/>
                  <a:gd name="connsiteY8" fmla="*/ 355087 h 354867"/>
                  <a:gd name="connsiteX9" fmla="*/ 287202 w 485090"/>
                  <a:gd name="connsiteY9" fmla="*/ 355087 h 354867"/>
                  <a:gd name="connsiteX10" fmla="*/ 270519 w 485090"/>
                  <a:gd name="connsiteY10" fmla="*/ 354204 h 354867"/>
                  <a:gd name="connsiteX11" fmla="*/ 268841 w 485090"/>
                  <a:gd name="connsiteY11" fmla="*/ 327281 h 354867"/>
                  <a:gd name="connsiteX12" fmla="*/ 252746 w 485090"/>
                  <a:gd name="connsiteY12" fmla="*/ 326339 h 354867"/>
                  <a:gd name="connsiteX13" fmla="*/ 174831 w 485090"/>
                  <a:gd name="connsiteY13" fmla="*/ 326339 h 354867"/>
                  <a:gd name="connsiteX14" fmla="*/ 157882 w 485090"/>
                  <a:gd name="connsiteY14" fmla="*/ 317689 h 354867"/>
                  <a:gd name="connsiteX15" fmla="*/ 32740 w 485090"/>
                  <a:gd name="connsiteY15" fmla="*/ 317865 h 354867"/>
                  <a:gd name="connsiteX16" fmla="*/ -1568 w 485090"/>
                  <a:gd name="connsiteY16" fmla="*/ 325986 h 354867"/>
                  <a:gd name="connsiteX17" fmla="*/ -1568 w 485090"/>
                  <a:gd name="connsiteY17" fmla="*/ 265961 h 354867"/>
                  <a:gd name="connsiteX18" fmla="*/ 14350 w 485090"/>
                  <a:gd name="connsiteY18" fmla="*/ 262106 h 354867"/>
                  <a:gd name="connsiteX19" fmla="*/ 14350 w 485090"/>
                  <a:gd name="connsiteY19" fmla="*/ 154178 h 354867"/>
                  <a:gd name="connsiteX20" fmla="*/ 50071 w 485090"/>
                  <a:gd name="connsiteY20" fmla="*/ 147704 h 354867"/>
                  <a:gd name="connsiteX21" fmla="*/ 153057 w 485090"/>
                  <a:gd name="connsiteY21" fmla="*/ 130462 h 354867"/>
                  <a:gd name="connsiteX22" fmla="*/ 172182 w 485090"/>
                  <a:gd name="connsiteY22" fmla="*/ 115543 h 354867"/>
                  <a:gd name="connsiteX23" fmla="*/ 196781 w 485090"/>
                  <a:gd name="connsiteY23" fmla="*/ 55753 h 354867"/>
                  <a:gd name="connsiteX24" fmla="*/ 201518 w 485090"/>
                  <a:gd name="connsiteY24" fmla="*/ 42159 h 354867"/>
                  <a:gd name="connsiteX25" fmla="*/ 174154 w 485090"/>
                  <a:gd name="connsiteY25" fmla="*/ 39864 h 354867"/>
                  <a:gd name="connsiteX26" fmla="*/ 198047 w 485090"/>
                  <a:gd name="connsiteY26" fmla="*/ 20120 h 354867"/>
                  <a:gd name="connsiteX27" fmla="*/ 248715 w 485090"/>
                  <a:gd name="connsiteY27" fmla="*/ 5761 h 354867"/>
                  <a:gd name="connsiteX28" fmla="*/ 354378 w 485090"/>
                  <a:gd name="connsiteY28" fmla="*/ 759 h 354867"/>
                  <a:gd name="connsiteX29" fmla="*/ 294853 w 485090"/>
                  <a:gd name="connsiteY29" fmla="*/ 128078 h 354867"/>
                  <a:gd name="connsiteX30" fmla="*/ 294853 w 485090"/>
                  <a:gd name="connsiteY30" fmla="*/ 70671 h 354867"/>
                  <a:gd name="connsiteX31" fmla="*/ 281612 w 485090"/>
                  <a:gd name="connsiteY31" fmla="*/ 58137 h 354867"/>
                  <a:gd name="connsiteX32" fmla="*/ 230119 w 485090"/>
                  <a:gd name="connsiteY32" fmla="*/ 58137 h 354867"/>
                  <a:gd name="connsiteX33" fmla="*/ 214936 w 485090"/>
                  <a:gd name="connsiteY33" fmla="*/ 68729 h 354867"/>
                  <a:gd name="connsiteX34" fmla="*/ 196163 w 485090"/>
                  <a:gd name="connsiteY34" fmla="*/ 118221 h 354867"/>
                  <a:gd name="connsiteX35" fmla="*/ 194133 w 485090"/>
                  <a:gd name="connsiteY35" fmla="*/ 128108 h 35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5090" h="354867">
                    <a:moveTo>
                      <a:pt x="354349" y="270698"/>
                    </a:moveTo>
                    <a:lnTo>
                      <a:pt x="394513" y="270698"/>
                    </a:lnTo>
                    <a:cubicBezTo>
                      <a:pt x="395602" y="279849"/>
                      <a:pt x="396543" y="287823"/>
                      <a:pt x="397632" y="297180"/>
                    </a:cubicBezTo>
                    <a:lnTo>
                      <a:pt x="483522" y="297180"/>
                    </a:lnTo>
                    <a:cubicBezTo>
                      <a:pt x="477519" y="305622"/>
                      <a:pt x="471104" y="313743"/>
                      <a:pt x="464248" y="321514"/>
                    </a:cubicBezTo>
                    <a:cubicBezTo>
                      <a:pt x="460629" y="324470"/>
                      <a:pt x="456098" y="326072"/>
                      <a:pt x="451420" y="326045"/>
                    </a:cubicBezTo>
                    <a:cubicBezTo>
                      <a:pt x="433765" y="326545"/>
                      <a:pt x="416404" y="326251"/>
                      <a:pt x="398456" y="326251"/>
                    </a:cubicBezTo>
                    <a:cubicBezTo>
                      <a:pt x="397750" y="331253"/>
                      <a:pt x="397043" y="334549"/>
                      <a:pt x="396867" y="337844"/>
                    </a:cubicBezTo>
                    <a:cubicBezTo>
                      <a:pt x="396043" y="355028"/>
                      <a:pt x="396102" y="355087"/>
                      <a:pt x="378418" y="355087"/>
                    </a:cubicBezTo>
                    <a:cubicBezTo>
                      <a:pt x="348022" y="355087"/>
                      <a:pt x="317627" y="355087"/>
                      <a:pt x="287202" y="355087"/>
                    </a:cubicBezTo>
                    <a:cubicBezTo>
                      <a:pt x="281965" y="355087"/>
                      <a:pt x="276698" y="354557"/>
                      <a:pt x="270519" y="354204"/>
                    </a:cubicBezTo>
                    <a:cubicBezTo>
                      <a:pt x="269959" y="344965"/>
                      <a:pt x="269430" y="336844"/>
                      <a:pt x="268841" y="327281"/>
                    </a:cubicBezTo>
                    <a:cubicBezTo>
                      <a:pt x="263104" y="326928"/>
                      <a:pt x="257925" y="326369"/>
                      <a:pt x="252746" y="326339"/>
                    </a:cubicBezTo>
                    <a:cubicBezTo>
                      <a:pt x="226765" y="326339"/>
                      <a:pt x="200783" y="325986"/>
                      <a:pt x="174831" y="326339"/>
                    </a:cubicBezTo>
                    <a:cubicBezTo>
                      <a:pt x="168004" y="326864"/>
                      <a:pt x="161472" y="323523"/>
                      <a:pt x="157882" y="317689"/>
                    </a:cubicBezTo>
                    <a:cubicBezTo>
                      <a:pt x="124515" y="272199"/>
                      <a:pt x="65637" y="272081"/>
                      <a:pt x="32740" y="317865"/>
                    </a:cubicBezTo>
                    <a:cubicBezTo>
                      <a:pt x="22913" y="331547"/>
                      <a:pt x="11084" y="324309"/>
                      <a:pt x="-1568" y="325986"/>
                    </a:cubicBezTo>
                    <a:lnTo>
                      <a:pt x="-1568" y="265961"/>
                    </a:lnTo>
                    <a:lnTo>
                      <a:pt x="14350" y="262106"/>
                    </a:lnTo>
                    <a:lnTo>
                      <a:pt x="14350" y="154178"/>
                    </a:lnTo>
                    <a:cubicBezTo>
                      <a:pt x="27150" y="151853"/>
                      <a:pt x="38596" y="149676"/>
                      <a:pt x="50071" y="147704"/>
                    </a:cubicBezTo>
                    <a:cubicBezTo>
                      <a:pt x="84351" y="141819"/>
                      <a:pt x="118630" y="135934"/>
                      <a:pt x="153057" y="130462"/>
                    </a:cubicBezTo>
                    <a:cubicBezTo>
                      <a:pt x="162708" y="128932"/>
                      <a:pt x="168593" y="125224"/>
                      <a:pt x="172182" y="115543"/>
                    </a:cubicBezTo>
                    <a:cubicBezTo>
                      <a:pt x="179686" y="95358"/>
                      <a:pt x="188572" y="75673"/>
                      <a:pt x="196781" y="55753"/>
                    </a:cubicBezTo>
                    <a:cubicBezTo>
                      <a:pt x="198400" y="51810"/>
                      <a:pt x="199724" y="47691"/>
                      <a:pt x="201518" y="42159"/>
                    </a:cubicBezTo>
                    <a:lnTo>
                      <a:pt x="174154" y="39864"/>
                    </a:lnTo>
                    <a:cubicBezTo>
                      <a:pt x="179421" y="30581"/>
                      <a:pt x="187924" y="23557"/>
                      <a:pt x="198047" y="20120"/>
                    </a:cubicBezTo>
                    <a:cubicBezTo>
                      <a:pt x="214524" y="14003"/>
                      <a:pt x="231473" y="9201"/>
                      <a:pt x="248715" y="5761"/>
                    </a:cubicBezTo>
                    <a:cubicBezTo>
                      <a:pt x="283024" y="-124"/>
                      <a:pt x="317803" y="-388"/>
                      <a:pt x="354378" y="759"/>
                    </a:cubicBezTo>
                    <a:close/>
                    <a:moveTo>
                      <a:pt x="294853" y="128078"/>
                    </a:moveTo>
                    <a:cubicBezTo>
                      <a:pt x="294853" y="107717"/>
                      <a:pt x="294529" y="89179"/>
                      <a:pt x="294853" y="70671"/>
                    </a:cubicBezTo>
                    <a:cubicBezTo>
                      <a:pt x="295088" y="60873"/>
                      <a:pt x="290851" y="57872"/>
                      <a:pt x="281612" y="58137"/>
                    </a:cubicBezTo>
                    <a:cubicBezTo>
                      <a:pt x="264457" y="58578"/>
                      <a:pt x="247273" y="58607"/>
                      <a:pt x="230119" y="58137"/>
                    </a:cubicBezTo>
                    <a:cubicBezTo>
                      <a:pt x="221880" y="57901"/>
                      <a:pt x="217643" y="61226"/>
                      <a:pt x="214936" y="68729"/>
                    </a:cubicBezTo>
                    <a:cubicBezTo>
                      <a:pt x="209051" y="85325"/>
                      <a:pt x="202342" y="101714"/>
                      <a:pt x="196163" y="118221"/>
                    </a:cubicBezTo>
                    <a:cubicBezTo>
                      <a:pt x="195222" y="121461"/>
                      <a:pt x="194545" y="124765"/>
                      <a:pt x="194133" y="128108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09" name="Рисунок 18">
                <a:extLst>
                  <a:ext uri="{FF2B5EF4-FFF2-40B4-BE49-F238E27FC236}">
                    <a16:creationId xmlns:a16="http://schemas.microsoft.com/office/drawing/2014/main" id="{D425A375-E239-47D1-B05B-46267D337F4B}"/>
                  </a:ext>
                </a:extLst>
              </p:cNvPr>
              <p:cNvSpPr/>
              <p:nvPr/>
            </p:nvSpPr>
            <p:spPr>
              <a:xfrm>
                <a:off x="4082634" y="3193731"/>
                <a:ext cx="127276" cy="127327"/>
              </a:xfrm>
              <a:custGeom>
                <a:avLst/>
                <a:gdLst>
                  <a:gd name="connsiteX0" fmla="*/ 62704 w 127276"/>
                  <a:gd name="connsiteY0" fmla="*/ 127539 h 127327"/>
                  <a:gd name="connsiteX1" fmla="*/ -1558 w 127276"/>
                  <a:gd name="connsiteY1" fmla="*/ 65230 h 127327"/>
                  <a:gd name="connsiteX2" fmla="*/ -1558 w 127276"/>
                  <a:gd name="connsiteY2" fmla="*/ 64954 h 127327"/>
                  <a:gd name="connsiteX3" fmla="*/ 60939 w 127276"/>
                  <a:gd name="connsiteY3" fmla="*/ 229 h 127327"/>
                  <a:gd name="connsiteX4" fmla="*/ 62263 w 127276"/>
                  <a:gd name="connsiteY4" fmla="*/ 220 h 127327"/>
                  <a:gd name="connsiteX5" fmla="*/ 125702 w 127276"/>
                  <a:gd name="connsiteY5" fmla="*/ 63659 h 127327"/>
                  <a:gd name="connsiteX6" fmla="*/ 63646 w 127276"/>
                  <a:gd name="connsiteY6" fmla="*/ 127533 h 127327"/>
                  <a:gd name="connsiteX7" fmla="*/ 62704 w 127276"/>
                  <a:gd name="connsiteY7" fmla="*/ 127539 h 127327"/>
                  <a:gd name="connsiteX8" fmla="*/ 61439 w 127276"/>
                  <a:gd name="connsiteY8" fmla="*/ 30880 h 127327"/>
                  <a:gd name="connsiteX9" fmla="*/ 29043 w 127276"/>
                  <a:gd name="connsiteY9" fmla="*/ 64628 h 127327"/>
                  <a:gd name="connsiteX10" fmla="*/ 29072 w 127276"/>
                  <a:gd name="connsiteY10" fmla="*/ 65219 h 127327"/>
                  <a:gd name="connsiteX11" fmla="*/ 62381 w 127276"/>
                  <a:gd name="connsiteY11" fmla="*/ 97232 h 127327"/>
                  <a:gd name="connsiteX12" fmla="*/ 95836 w 127276"/>
                  <a:gd name="connsiteY12" fmla="*/ 63895 h 127327"/>
                  <a:gd name="connsiteX13" fmla="*/ 95836 w 127276"/>
                  <a:gd name="connsiteY13" fmla="*/ 63659 h 127327"/>
                  <a:gd name="connsiteX14" fmla="*/ 61527 w 127276"/>
                  <a:gd name="connsiteY14" fmla="*/ 30732 h 127327"/>
                  <a:gd name="connsiteX15" fmla="*/ 61439 w 127276"/>
                  <a:gd name="connsiteY15" fmla="*/ 30733 h 12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276" h="127327">
                    <a:moveTo>
                      <a:pt x="62704" y="127539"/>
                    </a:moveTo>
                    <a:cubicBezTo>
                      <a:pt x="27748" y="128078"/>
                      <a:pt x="-1029" y="100181"/>
                      <a:pt x="-1558" y="65230"/>
                    </a:cubicBezTo>
                    <a:cubicBezTo>
                      <a:pt x="-1558" y="65138"/>
                      <a:pt x="-1558" y="65046"/>
                      <a:pt x="-1558" y="64954"/>
                    </a:cubicBezTo>
                    <a:cubicBezTo>
                      <a:pt x="-2176" y="29825"/>
                      <a:pt x="25806" y="847"/>
                      <a:pt x="60939" y="229"/>
                    </a:cubicBezTo>
                    <a:cubicBezTo>
                      <a:pt x="61380" y="223"/>
                      <a:pt x="61822" y="217"/>
                      <a:pt x="62263" y="220"/>
                    </a:cubicBezTo>
                    <a:cubicBezTo>
                      <a:pt x="97278" y="270"/>
                      <a:pt x="125643" y="28643"/>
                      <a:pt x="125702" y="63659"/>
                    </a:cubicBezTo>
                    <a:cubicBezTo>
                      <a:pt x="126202" y="98432"/>
                      <a:pt x="98425" y="127029"/>
                      <a:pt x="63646" y="127533"/>
                    </a:cubicBezTo>
                    <a:cubicBezTo>
                      <a:pt x="63322" y="127537"/>
                      <a:pt x="63028" y="127540"/>
                      <a:pt x="62704" y="127539"/>
                    </a:cubicBezTo>
                    <a:close/>
                    <a:moveTo>
                      <a:pt x="61439" y="30880"/>
                    </a:moveTo>
                    <a:cubicBezTo>
                      <a:pt x="43166" y="31257"/>
                      <a:pt x="28690" y="46366"/>
                      <a:pt x="29043" y="64628"/>
                    </a:cubicBezTo>
                    <a:cubicBezTo>
                      <a:pt x="29072" y="64825"/>
                      <a:pt x="29072" y="65022"/>
                      <a:pt x="29072" y="65219"/>
                    </a:cubicBezTo>
                    <a:cubicBezTo>
                      <a:pt x="29543" y="83209"/>
                      <a:pt x="44373" y="97480"/>
                      <a:pt x="62381" y="97232"/>
                    </a:cubicBezTo>
                    <a:cubicBezTo>
                      <a:pt x="80830" y="97265"/>
                      <a:pt x="95807" y="82340"/>
                      <a:pt x="95836" y="63895"/>
                    </a:cubicBezTo>
                    <a:cubicBezTo>
                      <a:pt x="95836" y="63816"/>
                      <a:pt x="95836" y="63738"/>
                      <a:pt x="95836" y="63659"/>
                    </a:cubicBezTo>
                    <a:cubicBezTo>
                      <a:pt x="95454" y="45089"/>
                      <a:pt x="80094" y="30347"/>
                      <a:pt x="61527" y="30732"/>
                    </a:cubicBezTo>
                    <a:cubicBezTo>
                      <a:pt x="61498" y="30732"/>
                      <a:pt x="61469" y="30733"/>
                      <a:pt x="61439" y="30733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10" name="Рисунок 18">
                <a:extLst>
                  <a:ext uri="{FF2B5EF4-FFF2-40B4-BE49-F238E27FC236}">
                    <a16:creationId xmlns:a16="http://schemas.microsoft.com/office/drawing/2014/main" id="{C4D30239-73CA-4D9C-9265-207C6AF729F9}"/>
                  </a:ext>
                </a:extLst>
              </p:cNvPr>
              <p:cNvSpPr/>
              <p:nvPr/>
            </p:nvSpPr>
            <p:spPr>
              <a:xfrm>
                <a:off x="4517300" y="3193672"/>
                <a:ext cx="127325" cy="127214"/>
              </a:xfrm>
              <a:custGeom>
                <a:avLst/>
                <a:gdLst>
                  <a:gd name="connsiteX0" fmla="*/ 125751 w 127325"/>
                  <a:gd name="connsiteY0" fmla="*/ 63512 h 127214"/>
                  <a:gd name="connsiteX1" fmla="*/ 63665 w 127325"/>
                  <a:gd name="connsiteY1" fmla="*/ 127415 h 127214"/>
                  <a:gd name="connsiteX2" fmla="*/ 62930 w 127325"/>
                  <a:gd name="connsiteY2" fmla="*/ 127421 h 127214"/>
                  <a:gd name="connsiteX3" fmla="*/ -1568 w 127325"/>
                  <a:gd name="connsiteY3" fmla="*/ 65410 h 127214"/>
                  <a:gd name="connsiteX4" fmla="*/ -1568 w 127325"/>
                  <a:gd name="connsiteY4" fmla="*/ 63571 h 127214"/>
                  <a:gd name="connsiteX5" fmla="*/ 62135 w 127325"/>
                  <a:gd name="connsiteY5" fmla="*/ 220 h 127214"/>
                  <a:gd name="connsiteX6" fmla="*/ 125751 w 127325"/>
                  <a:gd name="connsiteY6" fmla="*/ 63364 h 127214"/>
                  <a:gd name="connsiteX7" fmla="*/ 125751 w 127325"/>
                  <a:gd name="connsiteY7" fmla="*/ 63512 h 127214"/>
                  <a:gd name="connsiteX8" fmla="*/ 62135 w 127325"/>
                  <a:gd name="connsiteY8" fmla="*/ 30762 h 127214"/>
                  <a:gd name="connsiteX9" fmla="*/ 28798 w 127325"/>
                  <a:gd name="connsiteY9" fmla="*/ 64040 h 127214"/>
                  <a:gd name="connsiteX10" fmla="*/ 28798 w 127325"/>
                  <a:gd name="connsiteY10" fmla="*/ 64336 h 127214"/>
                  <a:gd name="connsiteX11" fmla="*/ 61459 w 127325"/>
                  <a:gd name="connsiteY11" fmla="*/ 97203 h 127214"/>
                  <a:gd name="connsiteX12" fmla="*/ 95620 w 127325"/>
                  <a:gd name="connsiteY12" fmla="*/ 64277 h 127214"/>
                  <a:gd name="connsiteX13" fmla="*/ 62135 w 127325"/>
                  <a:gd name="connsiteY13" fmla="*/ 30762 h 1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325" h="127214">
                    <a:moveTo>
                      <a:pt x="125751" y="63512"/>
                    </a:moveTo>
                    <a:cubicBezTo>
                      <a:pt x="126251" y="98301"/>
                      <a:pt x="98474" y="126911"/>
                      <a:pt x="63665" y="127415"/>
                    </a:cubicBezTo>
                    <a:cubicBezTo>
                      <a:pt x="63430" y="127418"/>
                      <a:pt x="63165" y="127421"/>
                      <a:pt x="62930" y="127421"/>
                    </a:cubicBezTo>
                    <a:cubicBezTo>
                      <a:pt x="28003" y="128105"/>
                      <a:pt x="-862" y="100342"/>
                      <a:pt x="-1568" y="65410"/>
                    </a:cubicBezTo>
                    <a:cubicBezTo>
                      <a:pt x="-1568" y="64797"/>
                      <a:pt x="-1568" y="64184"/>
                      <a:pt x="-1568" y="63571"/>
                    </a:cubicBezTo>
                    <a:cubicBezTo>
                      <a:pt x="-1451" y="28499"/>
                      <a:pt x="27061" y="155"/>
                      <a:pt x="62135" y="220"/>
                    </a:cubicBezTo>
                    <a:cubicBezTo>
                      <a:pt x="97150" y="91"/>
                      <a:pt x="125633" y="28361"/>
                      <a:pt x="125751" y="63364"/>
                    </a:cubicBezTo>
                    <a:cubicBezTo>
                      <a:pt x="125751" y="63413"/>
                      <a:pt x="125751" y="63463"/>
                      <a:pt x="125751" y="63512"/>
                    </a:cubicBezTo>
                    <a:close/>
                    <a:moveTo>
                      <a:pt x="62135" y="30762"/>
                    </a:moveTo>
                    <a:cubicBezTo>
                      <a:pt x="43745" y="30746"/>
                      <a:pt x="28827" y="45645"/>
                      <a:pt x="28798" y="64040"/>
                    </a:cubicBezTo>
                    <a:cubicBezTo>
                      <a:pt x="28798" y="64139"/>
                      <a:pt x="28798" y="64237"/>
                      <a:pt x="28798" y="64336"/>
                    </a:cubicBezTo>
                    <a:cubicBezTo>
                      <a:pt x="29210" y="82240"/>
                      <a:pt x="43569" y="96690"/>
                      <a:pt x="61459" y="97203"/>
                    </a:cubicBezTo>
                    <a:cubicBezTo>
                      <a:pt x="79908" y="97386"/>
                      <a:pt x="95120" y="82734"/>
                      <a:pt x="95620" y="64277"/>
                    </a:cubicBezTo>
                    <a:cubicBezTo>
                      <a:pt x="95561" y="45806"/>
                      <a:pt x="80614" y="30843"/>
                      <a:pt x="62135" y="30762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11" name="Рисунок 18">
                <a:extLst>
                  <a:ext uri="{FF2B5EF4-FFF2-40B4-BE49-F238E27FC236}">
                    <a16:creationId xmlns:a16="http://schemas.microsoft.com/office/drawing/2014/main" id="{C6941026-09D3-4F55-945C-0FEAD560184C}"/>
                  </a:ext>
                </a:extLst>
              </p:cNvPr>
              <p:cNvSpPr/>
              <p:nvPr/>
            </p:nvSpPr>
            <p:spPr>
              <a:xfrm>
                <a:off x="5115196" y="3193668"/>
                <a:ext cx="127238" cy="127210"/>
              </a:xfrm>
              <a:custGeom>
                <a:avLst/>
                <a:gdLst>
                  <a:gd name="connsiteX0" fmla="*/ 62171 w 127238"/>
                  <a:gd name="connsiteY0" fmla="*/ 127425 h 127210"/>
                  <a:gd name="connsiteX1" fmla="*/ -1562 w 127238"/>
                  <a:gd name="connsiteY1" fmla="*/ 65286 h 127210"/>
                  <a:gd name="connsiteX2" fmla="*/ -1562 w 127238"/>
                  <a:gd name="connsiteY2" fmla="*/ 64457 h 127210"/>
                  <a:gd name="connsiteX3" fmla="*/ 60906 w 127238"/>
                  <a:gd name="connsiteY3" fmla="*/ 227 h 127210"/>
                  <a:gd name="connsiteX4" fmla="*/ 62554 w 127238"/>
                  <a:gd name="connsiteY4" fmla="*/ 224 h 127210"/>
                  <a:gd name="connsiteX5" fmla="*/ 125669 w 127238"/>
                  <a:gd name="connsiteY5" fmla="*/ 64102 h 127210"/>
                  <a:gd name="connsiteX6" fmla="*/ 125669 w 127238"/>
                  <a:gd name="connsiteY6" fmla="*/ 64104 h 127210"/>
                  <a:gd name="connsiteX7" fmla="*/ 62819 w 127238"/>
                  <a:gd name="connsiteY7" fmla="*/ 127426 h 127210"/>
                  <a:gd name="connsiteX8" fmla="*/ 62171 w 127238"/>
                  <a:gd name="connsiteY8" fmla="*/ 127425 h 127210"/>
                  <a:gd name="connsiteX9" fmla="*/ 59994 w 127238"/>
                  <a:gd name="connsiteY9" fmla="*/ 97147 h 127210"/>
                  <a:gd name="connsiteX10" fmla="*/ 95303 w 127238"/>
                  <a:gd name="connsiteY10" fmla="*/ 65546 h 127210"/>
                  <a:gd name="connsiteX11" fmla="*/ 64701 w 127238"/>
                  <a:gd name="connsiteY11" fmla="*/ 30854 h 127210"/>
                  <a:gd name="connsiteX12" fmla="*/ 28628 w 127238"/>
                  <a:gd name="connsiteY12" fmla="*/ 61597 h 127210"/>
                  <a:gd name="connsiteX13" fmla="*/ 28628 w 127238"/>
                  <a:gd name="connsiteY13" fmla="*/ 61603 h 127210"/>
                  <a:gd name="connsiteX14" fmla="*/ 59994 w 127238"/>
                  <a:gd name="connsiteY14" fmla="*/ 97147 h 12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238" h="127210">
                    <a:moveTo>
                      <a:pt x="62171" y="127425"/>
                    </a:moveTo>
                    <a:cubicBezTo>
                      <a:pt x="27421" y="127864"/>
                      <a:pt x="-1121" y="100043"/>
                      <a:pt x="-1562" y="65286"/>
                    </a:cubicBezTo>
                    <a:cubicBezTo>
                      <a:pt x="-1562" y="65010"/>
                      <a:pt x="-1562" y="64733"/>
                      <a:pt x="-1562" y="64457"/>
                    </a:cubicBezTo>
                    <a:cubicBezTo>
                      <a:pt x="-2062" y="29473"/>
                      <a:pt x="25920" y="715"/>
                      <a:pt x="60906" y="227"/>
                    </a:cubicBezTo>
                    <a:cubicBezTo>
                      <a:pt x="61435" y="218"/>
                      <a:pt x="61995" y="218"/>
                      <a:pt x="62554" y="224"/>
                    </a:cubicBezTo>
                    <a:cubicBezTo>
                      <a:pt x="97627" y="435"/>
                      <a:pt x="125875" y="29033"/>
                      <a:pt x="125669" y="64102"/>
                    </a:cubicBezTo>
                    <a:cubicBezTo>
                      <a:pt x="125669" y="64102"/>
                      <a:pt x="125669" y="64103"/>
                      <a:pt x="125669" y="64104"/>
                    </a:cubicBezTo>
                    <a:cubicBezTo>
                      <a:pt x="125786" y="98945"/>
                      <a:pt x="97657" y="127295"/>
                      <a:pt x="62819" y="127426"/>
                    </a:cubicBezTo>
                    <a:cubicBezTo>
                      <a:pt x="62612" y="127427"/>
                      <a:pt x="62377" y="127426"/>
                      <a:pt x="62171" y="127425"/>
                    </a:cubicBezTo>
                    <a:close/>
                    <a:moveTo>
                      <a:pt x="59994" y="97147"/>
                    </a:moveTo>
                    <a:cubicBezTo>
                      <a:pt x="78472" y="98167"/>
                      <a:pt x="94273" y="84021"/>
                      <a:pt x="95303" y="65546"/>
                    </a:cubicBezTo>
                    <a:cubicBezTo>
                      <a:pt x="96097" y="47629"/>
                      <a:pt x="82592" y="32294"/>
                      <a:pt x="64701" y="30854"/>
                    </a:cubicBezTo>
                    <a:cubicBezTo>
                      <a:pt x="46253" y="29382"/>
                      <a:pt x="30099" y="43146"/>
                      <a:pt x="28628" y="61597"/>
                    </a:cubicBezTo>
                    <a:cubicBezTo>
                      <a:pt x="28628" y="61599"/>
                      <a:pt x="28628" y="61601"/>
                      <a:pt x="28628" y="61603"/>
                    </a:cubicBezTo>
                    <a:cubicBezTo>
                      <a:pt x="27597" y="80036"/>
                      <a:pt x="41574" y="95872"/>
                      <a:pt x="59994" y="97147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12" name="Рисунок 18">
                <a:extLst>
                  <a:ext uri="{FF2B5EF4-FFF2-40B4-BE49-F238E27FC236}">
                    <a16:creationId xmlns:a16="http://schemas.microsoft.com/office/drawing/2014/main" id="{F2C59CA6-A6BD-4A79-AE36-73BD466DD0CE}"/>
                  </a:ext>
                </a:extLst>
              </p:cNvPr>
              <p:cNvSpPr/>
              <p:nvPr/>
            </p:nvSpPr>
            <p:spPr>
              <a:xfrm>
                <a:off x="4971229" y="3193642"/>
                <a:ext cx="127097" cy="127245"/>
              </a:xfrm>
              <a:custGeom>
                <a:avLst/>
                <a:gdLst>
                  <a:gd name="connsiteX0" fmla="*/ 61312 w 127097"/>
                  <a:gd name="connsiteY0" fmla="*/ 127451 h 127245"/>
                  <a:gd name="connsiteX1" fmla="*/ -1568 w 127097"/>
                  <a:gd name="connsiteY1" fmla="*/ 64519 h 127245"/>
                  <a:gd name="connsiteX2" fmla="*/ -1568 w 127097"/>
                  <a:gd name="connsiteY2" fmla="*/ 63659 h 127245"/>
                  <a:gd name="connsiteX3" fmla="*/ 61518 w 127097"/>
                  <a:gd name="connsiteY3" fmla="*/ 220 h 127245"/>
                  <a:gd name="connsiteX4" fmla="*/ 61900 w 127097"/>
                  <a:gd name="connsiteY4" fmla="*/ 220 h 127245"/>
                  <a:gd name="connsiteX5" fmla="*/ 125516 w 127097"/>
                  <a:gd name="connsiteY5" fmla="*/ 63290 h 127245"/>
                  <a:gd name="connsiteX6" fmla="*/ 125516 w 127097"/>
                  <a:gd name="connsiteY6" fmla="*/ 64954 h 127245"/>
                  <a:gd name="connsiteX7" fmla="*/ 62282 w 127097"/>
                  <a:gd name="connsiteY7" fmla="*/ 127464 h 127245"/>
                  <a:gd name="connsiteX8" fmla="*/ 61312 w 127097"/>
                  <a:gd name="connsiteY8" fmla="*/ 127451 h 127245"/>
                  <a:gd name="connsiteX9" fmla="*/ 62459 w 127097"/>
                  <a:gd name="connsiteY9" fmla="*/ 30792 h 127245"/>
                  <a:gd name="connsiteX10" fmla="*/ 28621 w 127097"/>
                  <a:gd name="connsiteY10" fmla="*/ 63836 h 127245"/>
                  <a:gd name="connsiteX11" fmla="*/ 62341 w 127097"/>
                  <a:gd name="connsiteY11" fmla="*/ 97232 h 127245"/>
                  <a:gd name="connsiteX12" fmla="*/ 95473 w 127097"/>
                  <a:gd name="connsiteY12" fmla="*/ 64865 h 127245"/>
                  <a:gd name="connsiteX13" fmla="*/ 62871 w 127097"/>
                  <a:gd name="connsiteY13" fmla="*/ 30799 h 127245"/>
                  <a:gd name="connsiteX14" fmla="*/ 62459 w 127097"/>
                  <a:gd name="connsiteY14" fmla="*/ 30792 h 12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097" h="127245">
                    <a:moveTo>
                      <a:pt x="61312" y="127451"/>
                    </a:moveTo>
                    <a:cubicBezTo>
                      <a:pt x="26562" y="127438"/>
                      <a:pt x="-1598" y="99262"/>
                      <a:pt x="-1568" y="64519"/>
                    </a:cubicBezTo>
                    <a:cubicBezTo>
                      <a:pt x="-1568" y="64232"/>
                      <a:pt x="-1568" y="63946"/>
                      <a:pt x="-1568" y="63659"/>
                    </a:cubicBezTo>
                    <a:cubicBezTo>
                      <a:pt x="-1657" y="28720"/>
                      <a:pt x="26591" y="317"/>
                      <a:pt x="61518" y="220"/>
                    </a:cubicBezTo>
                    <a:cubicBezTo>
                      <a:pt x="61635" y="220"/>
                      <a:pt x="61782" y="220"/>
                      <a:pt x="61900" y="220"/>
                    </a:cubicBezTo>
                    <a:cubicBezTo>
                      <a:pt x="96885" y="64"/>
                      <a:pt x="125368" y="28303"/>
                      <a:pt x="125516" y="63290"/>
                    </a:cubicBezTo>
                    <a:cubicBezTo>
                      <a:pt x="125545" y="63845"/>
                      <a:pt x="125516" y="64399"/>
                      <a:pt x="125516" y="64954"/>
                    </a:cubicBezTo>
                    <a:cubicBezTo>
                      <a:pt x="125310" y="99681"/>
                      <a:pt x="97003" y="127668"/>
                      <a:pt x="62282" y="127464"/>
                    </a:cubicBezTo>
                    <a:cubicBezTo>
                      <a:pt x="61959" y="127462"/>
                      <a:pt x="61635" y="127458"/>
                      <a:pt x="61312" y="127451"/>
                    </a:cubicBezTo>
                    <a:close/>
                    <a:moveTo>
                      <a:pt x="62459" y="30792"/>
                    </a:moveTo>
                    <a:cubicBezTo>
                      <a:pt x="44010" y="30628"/>
                      <a:pt x="28886" y="45390"/>
                      <a:pt x="28621" y="63836"/>
                    </a:cubicBezTo>
                    <a:cubicBezTo>
                      <a:pt x="28827" y="82319"/>
                      <a:pt x="43863" y="97201"/>
                      <a:pt x="62341" y="97232"/>
                    </a:cubicBezTo>
                    <a:cubicBezTo>
                      <a:pt x="80261" y="97038"/>
                      <a:pt x="94855" y="82778"/>
                      <a:pt x="95473" y="64865"/>
                    </a:cubicBezTo>
                    <a:cubicBezTo>
                      <a:pt x="95885" y="46458"/>
                      <a:pt x="81291" y="31206"/>
                      <a:pt x="62871" y="30799"/>
                    </a:cubicBezTo>
                    <a:cubicBezTo>
                      <a:pt x="62753" y="30796"/>
                      <a:pt x="62606" y="30794"/>
                      <a:pt x="62459" y="30792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13" name="Рисунок 18">
                <a:extLst>
                  <a:ext uri="{FF2B5EF4-FFF2-40B4-BE49-F238E27FC236}">
                    <a16:creationId xmlns:a16="http://schemas.microsoft.com/office/drawing/2014/main" id="{86D6D56C-6486-4058-8C6C-F0E94B769588}"/>
                  </a:ext>
                </a:extLst>
              </p:cNvPr>
              <p:cNvSpPr/>
              <p:nvPr/>
            </p:nvSpPr>
            <p:spPr>
              <a:xfrm>
                <a:off x="4661319" y="3193665"/>
                <a:ext cx="127247" cy="126923"/>
              </a:xfrm>
              <a:custGeom>
                <a:avLst/>
                <a:gdLst>
                  <a:gd name="connsiteX0" fmla="*/ 61942 w 127247"/>
                  <a:gd name="connsiteY0" fmla="*/ 127134 h 126923"/>
                  <a:gd name="connsiteX1" fmla="*/ -1555 w 127247"/>
                  <a:gd name="connsiteY1" fmla="*/ 62694 h 126923"/>
                  <a:gd name="connsiteX2" fmla="*/ 62796 w 127247"/>
                  <a:gd name="connsiteY2" fmla="*/ 227 h 126923"/>
                  <a:gd name="connsiteX3" fmla="*/ 62855 w 127247"/>
                  <a:gd name="connsiteY3" fmla="*/ 227 h 126923"/>
                  <a:gd name="connsiteX4" fmla="*/ 125676 w 127247"/>
                  <a:gd name="connsiteY4" fmla="*/ 64277 h 126923"/>
                  <a:gd name="connsiteX5" fmla="*/ 125676 w 127247"/>
                  <a:gd name="connsiteY5" fmla="*/ 64313 h 126923"/>
                  <a:gd name="connsiteX6" fmla="*/ 63149 w 127247"/>
                  <a:gd name="connsiteY6" fmla="*/ 127143 h 126923"/>
                  <a:gd name="connsiteX7" fmla="*/ 61942 w 127247"/>
                  <a:gd name="connsiteY7" fmla="*/ 127134 h 126923"/>
                  <a:gd name="connsiteX8" fmla="*/ 62237 w 127247"/>
                  <a:gd name="connsiteY8" fmla="*/ 97386 h 126923"/>
                  <a:gd name="connsiteX9" fmla="*/ 95516 w 127247"/>
                  <a:gd name="connsiteY9" fmla="*/ 63580 h 126923"/>
                  <a:gd name="connsiteX10" fmla="*/ 95516 w 127247"/>
                  <a:gd name="connsiteY10" fmla="*/ 63548 h 126923"/>
                  <a:gd name="connsiteX11" fmla="*/ 61236 w 127247"/>
                  <a:gd name="connsiteY11" fmla="*/ 30769 h 126923"/>
                  <a:gd name="connsiteX12" fmla="*/ 28869 w 127247"/>
                  <a:gd name="connsiteY12" fmla="*/ 63754 h 126923"/>
                  <a:gd name="connsiteX13" fmla="*/ 62295 w 127247"/>
                  <a:gd name="connsiteY13" fmla="*/ 97386 h 12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247" h="126923">
                    <a:moveTo>
                      <a:pt x="61942" y="127134"/>
                    </a:moveTo>
                    <a:cubicBezTo>
                      <a:pt x="25368" y="126810"/>
                      <a:pt x="-2261" y="98769"/>
                      <a:pt x="-1555" y="62694"/>
                    </a:cubicBezTo>
                    <a:cubicBezTo>
                      <a:pt x="-1026" y="27678"/>
                      <a:pt x="27751" y="-291"/>
                      <a:pt x="62796" y="227"/>
                    </a:cubicBezTo>
                    <a:cubicBezTo>
                      <a:pt x="62796" y="227"/>
                      <a:pt x="62825" y="227"/>
                      <a:pt x="62855" y="227"/>
                    </a:cubicBezTo>
                    <a:cubicBezTo>
                      <a:pt x="97899" y="565"/>
                      <a:pt x="126029" y="29243"/>
                      <a:pt x="125676" y="64277"/>
                    </a:cubicBezTo>
                    <a:cubicBezTo>
                      <a:pt x="125676" y="64289"/>
                      <a:pt x="125676" y="64301"/>
                      <a:pt x="125676" y="64313"/>
                    </a:cubicBezTo>
                    <a:cubicBezTo>
                      <a:pt x="125764" y="98926"/>
                      <a:pt x="97781" y="127056"/>
                      <a:pt x="63149" y="127143"/>
                    </a:cubicBezTo>
                    <a:cubicBezTo>
                      <a:pt x="62766" y="127143"/>
                      <a:pt x="62354" y="127141"/>
                      <a:pt x="61942" y="127134"/>
                    </a:cubicBezTo>
                    <a:close/>
                    <a:moveTo>
                      <a:pt x="62237" y="97386"/>
                    </a:moveTo>
                    <a:cubicBezTo>
                      <a:pt x="80774" y="97240"/>
                      <a:pt x="95663" y="82105"/>
                      <a:pt x="95516" y="63580"/>
                    </a:cubicBezTo>
                    <a:cubicBezTo>
                      <a:pt x="95516" y="63569"/>
                      <a:pt x="95516" y="63558"/>
                      <a:pt x="95516" y="63548"/>
                    </a:cubicBezTo>
                    <a:cubicBezTo>
                      <a:pt x="95074" y="45039"/>
                      <a:pt x="79744" y="30375"/>
                      <a:pt x="61236" y="30769"/>
                    </a:cubicBezTo>
                    <a:cubicBezTo>
                      <a:pt x="43287" y="31199"/>
                      <a:pt x="28958" y="45814"/>
                      <a:pt x="28869" y="63754"/>
                    </a:cubicBezTo>
                    <a:cubicBezTo>
                      <a:pt x="28899" y="82235"/>
                      <a:pt x="43817" y="97240"/>
                      <a:pt x="62295" y="97386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14" name="Рисунок 18">
                <a:extLst>
                  <a:ext uri="{FF2B5EF4-FFF2-40B4-BE49-F238E27FC236}">
                    <a16:creationId xmlns:a16="http://schemas.microsoft.com/office/drawing/2014/main" id="{4FF2094B-E160-4E7F-AD72-B72752760233}"/>
                  </a:ext>
                </a:extLst>
              </p:cNvPr>
              <p:cNvSpPr/>
              <p:nvPr/>
            </p:nvSpPr>
            <p:spPr>
              <a:xfrm>
                <a:off x="4771998" y="3196733"/>
                <a:ext cx="215768" cy="27680"/>
              </a:xfrm>
              <a:custGeom>
                <a:avLst/>
                <a:gdLst>
                  <a:gd name="connsiteX0" fmla="*/ 214200 w 215768"/>
                  <a:gd name="connsiteY0" fmla="*/ 3250 h 27680"/>
                  <a:gd name="connsiteX1" fmla="*/ 206079 w 215768"/>
                  <a:gd name="connsiteY1" fmla="*/ 9518 h 27680"/>
                  <a:gd name="connsiteX2" fmla="*/ 165797 w 215768"/>
                  <a:gd name="connsiteY2" fmla="*/ 27849 h 27680"/>
                  <a:gd name="connsiteX3" fmla="*/ 33388 w 215768"/>
                  <a:gd name="connsiteY3" fmla="*/ 27849 h 27680"/>
                  <a:gd name="connsiteX4" fmla="*/ 12791 w 215768"/>
                  <a:gd name="connsiteY4" fmla="*/ 17433 h 27680"/>
                  <a:gd name="connsiteX5" fmla="*/ -1568 w 215768"/>
                  <a:gd name="connsiteY5" fmla="*/ 220 h 27680"/>
                  <a:gd name="connsiteX6" fmla="*/ 212258 w 215768"/>
                  <a:gd name="connsiteY6" fmla="*/ 220 h 27680"/>
                  <a:gd name="connsiteX7" fmla="*/ 214200 w 215768"/>
                  <a:gd name="connsiteY7" fmla="*/ 3250 h 2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768" h="27680">
                    <a:moveTo>
                      <a:pt x="214200" y="3250"/>
                    </a:moveTo>
                    <a:cubicBezTo>
                      <a:pt x="211434" y="5310"/>
                      <a:pt x="207403" y="6781"/>
                      <a:pt x="206079" y="9518"/>
                    </a:cubicBezTo>
                    <a:cubicBezTo>
                      <a:pt x="197693" y="27172"/>
                      <a:pt x="182863" y="28202"/>
                      <a:pt x="165797" y="27849"/>
                    </a:cubicBezTo>
                    <a:cubicBezTo>
                      <a:pt x="121661" y="27025"/>
                      <a:pt x="77524" y="27378"/>
                      <a:pt x="33388" y="27849"/>
                    </a:cubicBezTo>
                    <a:cubicBezTo>
                      <a:pt x="24178" y="27849"/>
                      <a:pt x="17646" y="26113"/>
                      <a:pt x="12791" y="17433"/>
                    </a:cubicBezTo>
                    <a:cubicBezTo>
                      <a:pt x="9583" y="11548"/>
                      <a:pt x="4169" y="6928"/>
                      <a:pt x="-1568" y="220"/>
                    </a:cubicBezTo>
                    <a:lnTo>
                      <a:pt x="212258" y="220"/>
                    </a:lnTo>
                    <a:cubicBezTo>
                      <a:pt x="213141" y="1191"/>
                      <a:pt x="213612" y="2220"/>
                      <a:pt x="214200" y="3250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15" name="Рисунок 18">
                <a:extLst>
                  <a:ext uri="{FF2B5EF4-FFF2-40B4-BE49-F238E27FC236}">
                    <a16:creationId xmlns:a16="http://schemas.microsoft.com/office/drawing/2014/main" id="{1B1573F0-828D-4741-85C7-DCB555522509}"/>
                  </a:ext>
                </a:extLst>
              </p:cNvPr>
              <p:cNvSpPr/>
              <p:nvPr/>
            </p:nvSpPr>
            <p:spPr>
              <a:xfrm>
                <a:off x="4418817" y="2886365"/>
                <a:ext cx="28902" cy="268526"/>
              </a:xfrm>
              <a:custGeom>
                <a:avLst/>
                <a:gdLst>
                  <a:gd name="connsiteX0" fmla="*/ -1568 w 28902"/>
                  <a:gd name="connsiteY0" fmla="*/ 220 h 268526"/>
                  <a:gd name="connsiteX1" fmla="*/ 12290 w 28902"/>
                  <a:gd name="connsiteY1" fmla="*/ 31321 h 268526"/>
                  <a:gd name="connsiteX2" fmla="*/ 12026 w 28902"/>
                  <a:gd name="connsiteY2" fmla="*/ 147488 h 268526"/>
                  <a:gd name="connsiteX3" fmla="*/ 21588 w 28902"/>
                  <a:gd name="connsiteY3" fmla="*/ 168674 h 268526"/>
                  <a:gd name="connsiteX4" fmla="*/ 27061 w 28902"/>
                  <a:gd name="connsiteY4" fmla="*/ 178148 h 268526"/>
                  <a:gd name="connsiteX5" fmla="*/ 27297 w 28902"/>
                  <a:gd name="connsiteY5" fmla="*/ 268746 h 268526"/>
                  <a:gd name="connsiteX6" fmla="*/ -1568 w 28902"/>
                  <a:gd name="connsiteY6" fmla="*/ 268746 h 26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02" h="268526">
                    <a:moveTo>
                      <a:pt x="-1568" y="220"/>
                    </a:moveTo>
                    <a:cubicBezTo>
                      <a:pt x="7553" y="11165"/>
                      <a:pt x="12438" y="19698"/>
                      <a:pt x="12290" y="31321"/>
                    </a:cubicBezTo>
                    <a:cubicBezTo>
                      <a:pt x="11878" y="70043"/>
                      <a:pt x="12290" y="108766"/>
                      <a:pt x="12026" y="147488"/>
                    </a:cubicBezTo>
                    <a:cubicBezTo>
                      <a:pt x="12026" y="156316"/>
                      <a:pt x="12732" y="163760"/>
                      <a:pt x="21588" y="168674"/>
                    </a:cubicBezTo>
                    <a:cubicBezTo>
                      <a:pt x="24708" y="170872"/>
                      <a:pt x="26708" y="174338"/>
                      <a:pt x="27061" y="178148"/>
                    </a:cubicBezTo>
                    <a:cubicBezTo>
                      <a:pt x="27473" y="207926"/>
                      <a:pt x="27297" y="237762"/>
                      <a:pt x="27297" y="268746"/>
                    </a:cubicBezTo>
                    <a:lnTo>
                      <a:pt x="-1568" y="268746"/>
                    </a:ln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16" name="Рисунок 18">
                <a:extLst>
                  <a:ext uri="{FF2B5EF4-FFF2-40B4-BE49-F238E27FC236}">
                    <a16:creationId xmlns:a16="http://schemas.microsoft.com/office/drawing/2014/main" id="{5E6588A1-1981-498E-8E69-78A27B512D1F}"/>
                  </a:ext>
                </a:extLst>
              </p:cNvPr>
              <p:cNvSpPr/>
              <p:nvPr/>
            </p:nvSpPr>
            <p:spPr>
              <a:xfrm>
                <a:off x="5226044" y="3196085"/>
                <a:ext cx="81976" cy="27864"/>
              </a:xfrm>
              <a:custGeom>
                <a:avLst/>
                <a:gdLst>
                  <a:gd name="connsiteX0" fmla="*/ -1568 w 81976"/>
                  <a:gd name="connsiteY0" fmla="*/ 220 h 27864"/>
                  <a:gd name="connsiteX1" fmla="*/ 80408 w 81976"/>
                  <a:gd name="connsiteY1" fmla="*/ 220 h 27864"/>
                  <a:gd name="connsiteX2" fmla="*/ 80408 w 81976"/>
                  <a:gd name="connsiteY2" fmla="*/ 28084 h 27864"/>
                  <a:gd name="connsiteX3" fmla="*/ 24501 w 81976"/>
                  <a:gd name="connsiteY3" fmla="*/ 27908 h 27864"/>
                  <a:gd name="connsiteX4" fmla="*/ 17263 w 81976"/>
                  <a:gd name="connsiteY4" fmla="*/ 23936 h 27864"/>
                  <a:gd name="connsiteX5" fmla="*/ -1568 w 81976"/>
                  <a:gd name="connsiteY5" fmla="*/ 220 h 2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976" h="27864">
                    <a:moveTo>
                      <a:pt x="-1568" y="220"/>
                    </a:moveTo>
                    <a:lnTo>
                      <a:pt x="80408" y="220"/>
                    </a:lnTo>
                    <a:lnTo>
                      <a:pt x="80408" y="28084"/>
                    </a:lnTo>
                    <a:cubicBezTo>
                      <a:pt x="61223" y="28084"/>
                      <a:pt x="42804" y="28084"/>
                      <a:pt x="24501" y="27908"/>
                    </a:cubicBezTo>
                    <a:cubicBezTo>
                      <a:pt x="21677" y="27544"/>
                      <a:pt x="19087" y="26125"/>
                      <a:pt x="17263" y="23936"/>
                    </a:cubicBezTo>
                    <a:cubicBezTo>
                      <a:pt x="10966" y="16697"/>
                      <a:pt x="5258" y="8988"/>
                      <a:pt x="-1568" y="220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17" name="Рисунок 18">
                <a:extLst>
                  <a:ext uri="{FF2B5EF4-FFF2-40B4-BE49-F238E27FC236}">
                    <a16:creationId xmlns:a16="http://schemas.microsoft.com/office/drawing/2014/main" id="{C1D87069-D771-4CE3-9523-74E36F56BD77}"/>
                  </a:ext>
                </a:extLst>
              </p:cNvPr>
              <p:cNvSpPr/>
              <p:nvPr/>
            </p:nvSpPr>
            <p:spPr>
              <a:xfrm>
                <a:off x="5081806" y="3195879"/>
                <a:ext cx="49668" cy="27950"/>
              </a:xfrm>
              <a:custGeom>
                <a:avLst/>
                <a:gdLst>
                  <a:gd name="connsiteX0" fmla="*/ -1568 w 49668"/>
                  <a:gd name="connsiteY0" fmla="*/ 220 h 27950"/>
                  <a:gd name="connsiteX1" fmla="*/ 48100 w 49668"/>
                  <a:gd name="connsiteY1" fmla="*/ 220 h 27950"/>
                  <a:gd name="connsiteX2" fmla="*/ 29769 w 49668"/>
                  <a:gd name="connsiteY2" fmla="*/ 24024 h 27950"/>
                  <a:gd name="connsiteX3" fmla="*/ 16822 w 49668"/>
                  <a:gd name="connsiteY3" fmla="*/ 23730 h 27950"/>
                  <a:gd name="connsiteX4" fmla="*/ -1568 w 49668"/>
                  <a:gd name="connsiteY4" fmla="*/ 220 h 2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68" h="27950">
                    <a:moveTo>
                      <a:pt x="-1568" y="220"/>
                    </a:moveTo>
                    <a:lnTo>
                      <a:pt x="48100" y="220"/>
                    </a:lnTo>
                    <a:cubicBezTo>
                      <a:pt x="41450" y="8841"/>
                      <a:pt x="35683" y="16491"/>
                      <a:pt x="29769" y="24024"/>
                    </a:cubicBezTo>
                    <a:cubicBezTo>
                      <a:pt x="25414" y="29585"/>
                      <a:pt x="21206" y="29614"/>
                      <a:pt x="16822" y="23730"/>
                    </a:cubicBezTo>
                    <a:cubicBezTo>
                      <a:pt x="11290" y="16521"/>
                      <a:pt x="5493" y="9223"/>
                      <a:pt x="-1568" y="220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>
                  <a:solidFill>
                    <a:srgbClr val="333333"/>
                  </a:solidFill>
                </a:endParaRPr>
              </a:p>
            </p:txBody>
          </p:sp>
          <p:sp>
            <p:nvSpPr>
              <p:cNvPr id="118" name="Рисунок 18">
                <a:extLst>
                  <a:ext uri="{FF2B5EF4-FFF2-40B4-BE49-F238E27FC236}">
                    <a16:creationId xmlns:a16="http://schemas.microsoft.com/office/drawing/2014/main" id="{60B40385-F2F5-467A-8911-D9751C08E6B3}"/>
                  </a:ext>
                </a:extLst>
              </p:cNvPr>
              <p:cNvSpPr/>
              <p:nvPr/>
            </p:nvSpPr>
            <p:spPr>
              <a:xfrm>
                <a:off x="4628348" y="3195968"/>
                <a:ext cx="49403" cy="27840"/>
              </a:xfrm>
              <a:custGeom>
                <a:avLst/>
                <a:gdLst>
                  <a:gd name="connsiteX0" fmla="*/ -1568 w 49403"/>
                  <a:gd name="connsiteY0" fmla="*/ 220 h 27840"/>
                  <a:gd name="connsiteX1" fmla="*/ 47835 w 49403"/>
                  <a:gd name="connsiteY1" fmla="*/ 220 h 27840"/>
                  <a:gd name="connsiteX2" fmla="*/ 29445 w 49403"/>
                  <a:gd name="connsiteY2" fmla="*/ 24112 h 27840"/>
                  <a:gd name="connsiteX3" fmla="*/ 16410 w 49403"/>
                  <a:gd name="connsiteY3" fmla="*/ 23553 h 27840"/>
                  <a:gd name="connsiteX4" fmla="*/ -1568 w 49403"/>
                  <a:gd name="connsiteY4" fmla="*/ 220 h 2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403" h="27840">
                    <a:moveTo>
                      <a:pt x="-1568" y="220"/>
                    </a:moveTo>
                    <a:lnTo>
                      <a:pt x="47835" y="220"/>
                    </a:lnTo>
                    <a:cubicBezTo>
                      <a:pt x="41156" y="8870"/>
                      <a:pt x="35300" y="16462"/>
                      <a:pt x="29445" y="24112"/>
                    </a:cubicBezTo>
                    <a:cubicBezTo>
                      <a:pt x="24825" y="29997"/>
                      <a:pt x="20618" y="28879"/>
                      <a:pt x="16410" y="23553"/>
                    </a:cubicBezTo>
                    <a:cubicBezTo>
                      <a:pt x="10761" y="16432"/>
                      <a:pt x="5199" y="9017"/>
                      <a:pt x="-1568" y="220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ru-RU" sz="1350" kern="0"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32F695BD-62D8-4232-AAB2-AE93B8FB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896" y="2130708"/>
            <a:ext cx="506888" cy="362580"/>
          </a:xfrm>
          <a:prstGeom prst="rect">
            <a:avLst/>
          </a:prstGeom>
        </p:spPr>
      </p:pic>
      <p:sp>
        <p:nvSpPr>
          <p:cNvPr id="120" name="Прямоугольник: скругленные углы 66">
            <a:extLst>
              <a:ext uri="{FF2B5EF4-FFF2-40B4-BE49-F238E27FC236}">
                <a16:creationId xmlns:a16="http://schemas.microsoft.com/office/drawing/2014/main" id="{1933B071-8CC0-417A-B460-E88B673877F4}"/>
              </a:ext>
            </a:extLst>
          </p:cNvPr>
          <p:cNvSpPr/>
          <p:nvPr/>
        </p:nvSpPr>
        <p:spPr>
          <a:xfrm>
            <a:off x="1272043" y="2498814"/>
            <a:ext cx="1914765" cy="22385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ru-RU" sz="1100" dirty="0">
                <a:solidFill>
                  <a:prstClr val="white"/>
                </a:solidFill>
                <a:latin typeface="Arial" panose="020B0604020202020204"/>
              </a:rPr>
              <a:t>ОТХОДОПЕРЕРАБОТЧИК</a:t>
            </a:r>
          </a:p>
        </p:txBody>
      </p:sp>
      <p:sp>
        <p:nvSpPr>
          <p:cNvPr id="121" name="Прямоугольник: скругленные углы 11">
            <a:extLst>
              <a:ext uri="{FF2B5EF4-FFF2-40B4-BE49-F238E27FC236}">
                <a16:creationId xmlns:a16="http://schemas.microsoft.com/office/drawing/2014/main" id="{CF31761F-4C36-4EE6-B2FF-5709500BBE90}"/>
              </a:ext>
            </a:extLst>
          </p:cNvPr>
          <p:cNvSpPr/>
          <p:nvPr/>
        </p:nvSpPr>
        <p:spPr>
          <a:xfrm>
            <a:off x="1267874" y="3136751"/>
            <a:ext cx="1914765" cy="244681"/>
          </a:xfrm>
          <a:prstGeom prst="roundRect">
            <a:avLst>
              <a:gd name="adj" fmla="val 50000"/>
            </a:avLst>
          </a:prstGeom>
          <a:solidFill>
            <a:srgbClr val="293D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54000" rIns="0" rtlCol="0" anchor="ctr"/>
          <a:lstStyle/>
          <a:p>
            <a:pPr algn="ctr" defTabSz="514830">
              <a:defRPr/>
            </a:pPr>
            <a:r>
              <a:rPr lang="ru-RU" sz="1100" kern="0" dirty="0">
                <a:solidFill>
                  <a:prstClr val="white"/>
                </a:solidFill>
                <a:latin typeface="Arial" panose="020B0604020202020204"/>
              </a:rPr>
              <a:t>ОТХОДООБРАЗОВАТЕЛЬ</a:t>
            </a:r>
            <a:endParaRPr lang="en-US" sz="1100" kern="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FBC926DA-F156-4FF0-B960-31E405657A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29"/>
          <a:stretch/>
        </p:blipFill>
        <p:spPr>
          <a:xfrm>
            <a:off x="1907995" y="2807298"/>
            <a:ext cx="642860" cy="32484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0E3E6C8E-F4D6-45B8-8EEE-AE0DE445E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800" y="2732216"/>
            <a:ext cx="370575" cy="428666"/>
          </a:xfrm>
          <a:prstGeom prst="rect">
            <a:avLst/>
          </a:prstGeom>
        </p:spPr>
      </p:pic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D2FF67D5-DD18-48F5-853A-02EA1B82A5E0}"/>
              </a:ext>
            </a:extLst>
          </p:cNvPr>
          <p:cNvSpPr/>
          <p:nvPr/>
        </p:nvSpPr>
        <p:spPr>
          <a:xfrm>
            <a:off x="4398391" y="2799455"/>
            <a:ext cx="529949" cy="327565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68644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Заявка</a:t>
            </a:r>
          </a:p>
        </p:txBody>
      </p:sp>
      <p:cxnSp>
        <p:nvCxnSpPr>
          <p:cNvPr id="125" name="Соединительная линия уступом 18">
            <a:extLst>
              <a:ext uri="{FF2B5EF4-FFF2-40B4-BE49-F238E27FC236}">
                <a16:creationId xmlns:a16="http://schemas.microsoft.com/office/drawing/2014/main" id="{C53F568F-7206-4E14-B019-2BEFFB5E8EA1}"/>
              </a:ext>
            </a:extLst>
          </p:cNvPr>
          <p:cNvCxnSpPr>
            <a:cxnSpLocks/>
          </p:cNvCxnSpPr>
          <p:nvPr/>
        </p:nvCxnSpPr>
        <p:spPr>
          <a:xfrm>
            <a:off x="4928340" y="2988283"/>
            <a:ext cx="154279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Соединительная линия уступом 18">
            <a:extLst>
              <a:ext uri="{FF2B5EF4-FFF2-40B4-BE49-F238E27FC236}">
                <a16:creationId xmlns:a16="http://schemas.microsoft.com/office/drawing/2014/main" id="{706611FD-6E20-49FD-81AB-50C91B600C23}"/>
              </a:ext>
            </a:extLst>
          </p:cNvPr>
          <p:cNvCxnSpPr>
            <a:cxnSpLocks/>
          </p:cNvCxnSpPr>
          <p:nvPr/>
        </p:nvCxnSpPr>
        <p:spPr>
          <a:xfrm>
            <a:off x="2704027" y="2988283"/>
            <a:ext cx="114114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Соединительная линия уступом 18">
            <a:extLst>
              <a:ext uri="{FF2B5EF4-FFF2-40B4-BE49-F238E27FC236}">
                <a16:creationId xmlns:a16="http://schemas.microsoft.com/office/drawing/2014/main" id="{E5FCBC39-5C12-4B0E-8F70-5CCB53E9CC03}"/>
              </a:ext>
            </a:extLst>
          </p:cNvPr>
          <p:cNvCxnSpPr>
            <a:cxnSpLocks/>
            <a:stCxn id="101" idx="1"/>
            <a:endCxn id="120" idx="1"/>
          </p:cNvCxnSpPr>
          <p:nvPr/>
        </p:nvCxnSpPr>
        <p:spPr>
          <a:xfrm rot="10800000" flipH="1">
            <a:off x="930633" y="2610741"/>
            <a:ext cx="341409" cy="1196851"/>
          </a:xfrm>
          <a:prstGeom prst="bentConnector3">
            <a:avLst>
              <a:gd name="adj1" fmla="val -66958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: скругленные углы 66">
            <a:extLst>
              <a:ext uri="{FF2B5EF4-FFF2-40B4-BE49-F238E27FC236}">
                <a16:creationId xmlns:a16="http://schemas.microsoft.com/office/drawing/2014/main" id="{85C95FE3-F12D-45A6-983A-EA32B6FA0E82}"/>
              </a:ext>
            </a:extLst>
          </p:cNvPr>
          <p:cNvSpPr/>
          <p:nvPr/>
        </p:nvSpPr>
        <p:spPr>
          <a:xfrm>
            <a:off x="1272043" y="1850462"/>
            <a:ext cx="1914765" cy="22385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ru-RU" sz="1100" dirty="0">
                <a:solidFill>
                  <a:schemeClr val="accent2"/>
                </a:solidFill>
                <a:latin typeface="Arial" panose="020B0604020202020204"/>
              </a:rPr>
              <a:t>ТРАНСПОРТИРОВЩИК</a:t>
            </a:r>
          </a:p>
        </p:txBody>
      </p:sp>
      <p:cxnSp>
        <p:nvCxnSpPr>
          <p:cNvPr id="129" name="Соединительная линия уступом 18">
            <a:extLst>
              <a:ext uri="{FF2B5EF4-FFF2-40B4-BE49-F238E27FC236}">
                <a16:creationId xmlns:a16="http://schemas.microsoft.com/office/drawing/2014/main" id="{5B20218A-DEBD-48E1-9B36-06061C9E9C66}"/>
              </a:ext>
            </a:extLst>
          </p:cNvPr>
          <p:cNvCxnSpPr>
            <a:cxnSpLocks/>
            <a:stCxn id="101" idx="1"/>
            <a:endCxn id="128" idx="1"/>
          </p:cNvCxnSpPr>
          <p:nvPr/>
        </p:nvCxnSpPr>
        <p:spPr>
          <a:xfrm rot="10800000" flipH="1">
            <a:off x="930633" y="1962389"/>
            <a:ext cx="341409" cy="1845203"/>
          </a:xfrm>
          <a:prstGeom prst="bentConnector3">
            <a:avLst>
              <a:gd name="adj1" fmla="val -66958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Рисунок 12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3C16DD6-1DAB-4A4A-A82B-31F9B5A12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457" y="2724461"/>
            <a:ext cx="1692700" cy="544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E9EA29-F29C-4323-ADC0-A2C35D81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431800"/>
            <a:ext cx="7795081" cy="330200"/>
          </a:xfrm>
        </p:spPr>
        <p:txBody>
          <a:bodyPr/>
          <a:lstStyle/>
          <a:p>
            <a:r>
              <a:rPr lang="ru-RU" dirty="0" err="1"/>
              <a:t>Отходообразователи</a:t>
            </a:r>
            <a:r>
              <a:rPr lang="ru-RU" dirty="0"/>
              <a:t>, не осуществляющие обращение с отходами I и II классов самостоятельно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03BDAFC-73F1-4B8A-85E5-3E9BF2CC2ECD}"/>
              </a:ext>
            </a:extLst>
          </p:cNvPr>
          <p:cNvSpPr txBox="1"/>
          <p:nvPr/>
        </p:nvSpPr>
        <p:spPr>
          <a:xfrm>
            <a:off x="6806565" y="1293065"/>
            <a:ext cx="1755239" cy="19249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54050" bIns="0" rtlCol="0">
            <a:noAutofit/>
          </a:bodyPr>
          <a:lstStyle/>
          <a:p>
            <a:pPr marL="69121" marR="0" lvl="0" indent="0" algn="r" defTabSz="686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93D6D"/>
                </a:solidFill>
                <a:effectLst/>
                <a:uLnTx/>
                <a:uFillTx/>
                <a:latin typeface="Arial" panose="020B0604020202020204"/>
              </a:rPr>
              <a:t>ФГИС ОПВК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191D6DB4-DE9B-4432-85EA-4AFA42100F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670" y="1306809"/>
            <a:ext cx="187322" cy="18732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7E893B7D-14BF-4A11-BFDA-8B43750C2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4442" y="1306809"/>
            <a:ext cx="187322" cy="1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6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8292D74-4464-4426-95C0-A2FF5092A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49" y="4369712"/>
            <a:ext cx="7542139" cy="4745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chemeClr val="accent2"/>
                </a:solidFill>
              </a:rPr>
              <a:t>Система позволит обеспечить прозрачный учет и контроль </a:t>
            </a:r>
            <a:r>
              <a:rPr lang="ru-RU" sz="1400" dirty="0">
                <a:solidFill>
                  <a:srgbClr val="404040"/>
                </a:solidFill>
              </a:rPr>
              <a:t>за обращением с отходами </a:t>
            </a:r>
            <a:r>
              <a:rPr lang="en-GB" sz="1400" dirty="0">
                <a:solidFill>
                  <a:srgbClr val="404040"/>
                </a:solidFill>
              </a:rPr>
              <a:t>I </a:t>
            </a:r>
            <a:r>
              <a:rPr lang="ru-RU" sz="1400" dirty="0">
                <a:solidFill>
                  <a:srgbClr val="404040"/>
                </a:solidFill>
              </a:rPr>
              <a:t>и </a:t>
            </a:r>
            <a:r>
              <a:rPr lang="en-GB" sz="1400" dirty="0">
                <a:solidFill>
                  <a:srgbClr val="404040"/>
                </a:solidFill>
              </a:rPr>
              <a:t>II </a:t>
            </a:r>
            <a:r>
              <a:rPr lang="ru-RU" sz="1400" dirty="0">
                <a:solidFill>
                  <a:srgbClr val="404040"/>
                </a:solidFill>
              </a:rPr>
              <a:t>классов, в том числе на собственных мощностях отходообразователей</a:t>
            </a: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FBF3DB48-CD7A-4F1F-8606-F07F20EF7937}"/>
              </a:ext>
            </a:extLst>
          </p:cNvPr>
          <p:cNvSpPr/>
          <p:nvPr/>
        </p:nvSpPr>
        <p:spPr>
          <a:xfrm>
            <a:off x="539749" y="1412565"/>
            <a:ext cx="8147050" cy="2769146"/>
          </a:xfrm>
          <a:prstGeom prst="roundRect">
            <a:avLst>
              <a:gd name="adj" fmla="val 2996"/>
            </a:avLst>
          </a:prstGeom>
          <a:solidFill>
            <a:srgbClr val="FFFFFF"/>
          </a:solidFill>
          <a:ln w="19050" cap="rnd" cmpd="sng" algn="ctr">
            <a:solidFill>
              <a:srgbClr val="293D6D"/>
            </a:solidFill>
            <a:prstDash val="sysDot"/>
            <a:round/>
          </a:ln>
          <a:effectLst/>
        </p:spPr>
        <p:txBody>
          <a:bodyPr rtlCol="0" anchor="ctr"/>
          <a:lstStyle/>
          <a:p>
            <a:pPr marL="0" marR="0" lvl="0" indent="0" algn="ctr" defTabSz="686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C877B4-32AD-4675-B4B9-A4C2130F1D51}"/>
              </a:ext>
            </a:extLst>
          </p:cNvPr>
          <p:cNvSpPr txBox="1"/>
          <p:nvPr/>
        </p:nvSpPr>
        <p:spPr>
          <a:xfrm>
            <a:off x="6806565" y="1303225"/>
            <a:ext cx="1755239" cy="19249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54050" bIns="0" rtlCol="0">
            <a:noAutofit/>
          </a:bodyPr>
          <a:lstStyle/>
          <a:p>
            <a:pPr marL="69121" marR="0" lvl="0" indent="0" algn="r" defTabSz="686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293D6D"/>
                </a:solidFill>
                <a:effectLst/>
                <a:uLnTx/>
                <a:uFillTx/>
                <a:latin typeface="Arial" panose="020B0604020202020204"/>
              </a:rPr>
              <a:t>ФГИС ОПВК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D076AF9-9B15-46FC-96F1-E65941879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670" y="1316969"/>
            <a:ext cx="187322" cy="18732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DD311A8-5E95-4AD3-BB1F-6C61C9ED3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442" y="1316969"/>
            <a:ext cx="187322" cy="18732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3ED553F-9918-483C-B859-0F48EF5E25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29"/>
          <a:stretch/>
        </p:blipFill>
        <p:spPr>
          <a:xfrm>
            <a:off x="1232262" y="2387364"/>
            <a:ext cx="1072690" cy="542038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6936DBCE-4EE8-4269-99FC-3454F87C2493}"/>
              </a:ext>
            </a:extLst>
          </p:cNvPr>
          <p:cNvSpPr/>
          <p:nvPr/>
        </p:nvSpPr>
        <p:spPr>
          <a:xfrm>
            <a:off x="780907" y="2936591"/>
            <a:ext cx="1933798" cy="254240"/>
          </a:xfrm>
          <a:prstGeom prst="roundRect">
            <a:avLst>
              <a:gd name="adj" fmla="val 50000"/>
            </a:avLst>
          </a:prstGeom>
          <a:solidFill>
            <a:srgbClr val="293D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72000" rIns="0" rtlCol="0" anchor="ctr"/>
          <a:lstStyle/>
          <a:p>
            <a:pPr marL="0" marR="0" lvl="0" indent="0" algn="ctr" defTabSz="6864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ОТХОДООБРАЗОВАТЕЛЬ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33216D87-C27D-4D9B-A4FD-5872B22E22AA}"/>
              </a:ext>
            </a:extLst>
          </p:cNvPr>
          <p:cNvSpPr/>
          <p:nvPr/>
        </p:nvSpPr>
        <p:spPr>
          <a:xfrm>
            <a:off x="4246255" y="1714435"/>
            <a:ext cx="1510063" cy="87563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68644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Имеет в собственности мощности по обращению с отходами</a:t>
            </a: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EF5649C9-BBD3-4DE4-A750-F635475AD668}"/>
              </a:ext>
            </a:extLst>
          </p:cNvPr>
          <p:cNvSpPr/>
          <p:nvPr/>
        </p:nvSpPr>
        <p:spPr>
          <a:xfrm>
            <a:off x="6806565" y="1939614"/>
            <a:ext cx="1718897" cy="327565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68644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Сведения о мощностях  обращения с отходами</a:t>
            </a:r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480E681F-65B8-4FDC-892C-32A5929EA4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92720" y="1918479"/>
            <a:ext cx="427410" cy="389586"/>
            <a:chOff x="1607" y="493"/>
            <a:chExt cx="2572" cy="2261"/>
          </a:xfrm>
          <a:solidFill>
            <a:schemeClr val="accent1"/>
          </a:solidFill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A75A69B4-DF7D-4F1B-AF6A-E8FC9D0A6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493"/>
              <a:ext cx="1764" cy="2083"/>
            </a:xfrm>
            <a:custGeom>
              <a:avLst/>
              <a:gdLst>
                <a:gd name="T0" fmla="*/ 688 w 742"/>
                <a:gd name="T1" fmla="*/ 55 h 876"/>
                <a:gd name="T2" fmla="*/ 54 w 742"/>
                <a:gd name="T3" fmla="*/ 55 h 876"/>
                <a:gd name="T4" fmla="*/ 54 w 742"/>
                <a:gd name="T5" fmla="*/ 822 h 876"/>
                <a:gd name="T6" fmla="*/ 76 w 742"/>
                <a:gd name="T7" fmla="*/ 823 h 876"/>
                <a:gd name="T8" fmla="*/ 282 w 742"/>
                <a:gd name="T9" fmla="*/ 823 h 876"/>
                <a:gd name="T10" fmla="*/ 298 w 742"/>
                <a:gd name="T11" fmla="*/ 823 h 876"/>
                <a:gd name="T12" fmla="*/ 326 w 742"/>
                <a:gd name="T13" fmla="*/ 850 h 876"/>
                <a:gd name="T14" fmla="*/ 299 w 742"/>
                <a:gd name="T15" fmla="*/ 876 h 876"/>
                <a:gd name="T16" fmla="*/ 45 w 742"/>
                <a:gd name="T17" fmla="*/ 875 h 876"/>
                <a:gd name="T18" fmla="*/ 0 w 742"/>
                <a:gd name="T19" fmla="*/ 831 h 876"/>
                <a:gd name="T20" fmla="*/ 1 w 742"/>
                <a:gd name="T21" fmla="*/ 441 h 876"/>
                <a:gd name="T22" fmla="*/ 0 w 742"/>
                <a:gd name="T23" fmla="*/ 299 h 876"/>
                <a:gd name="T24" fmla="*/ 0 w 742"/>
                <a:gd name="T25" fmla="*/ 55 h 876"/>
                <a:gd name="T26" fmla="*/ 55 w 742"/>
                <a:gd name="T27" fmla="*/ 0 h 876"/>
                <a:gd name="T28" fmla="*/ 689 w 742"/>
                <a:gd name="T29" fmla="*/ 0 h 876"/>
                <a:gd name="T30" fmla="*/ 742 w 742"/>
                <a:gd name="T31" fmla="*/ 55 h 876"/>
                <a:gd name="T32" fmla="*/ 742 w 742"/>
                <a:gd name="T33" fmla="*/ 363 h 876"/>
                <a:gd name="T34" fmla="*/ 719 w 742"/>
                <a:gd name="T35" fmla="*/ 396 h 876"/>
                <a:gd name="T36" fmla="*/ 689 w 742"/>
                <a:gd name="T37" fmla="*/ 362 h 876"/>
                <a:gd name="T38" fmla="*/ 688 w 742"/>
                <a:gd name="T39" fmla="*/ 80 h 876"/>
                <a:gd name="T40" fmla="*/ 688 w 742"/>
                <a:gd name="T41" fmla="*/ 5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2" h="876">
                  <a:moveTo>
                    <a:pt x="688" y="55"/>
                  </a:moveTo>
                  <a:cubicBezTo>
                    <a:pt x="475" y="55"/>
                    <a:pt x="266" y="55"/>
                    <a:pt x="54" y="55"/>
                  </a:cubicBezTo>
                  <a:cubicBezTo>
                    <a:pt x="54" y="311"/>
                    <a:pt x="54" y="565"/>
                    <a:pt x="54" y="822"/>
                  </a:cubicBezTo>
                  <a:cubicBezTo>
                    <a:pt x="62" y="822"/>
                    <a:pt x="69" y="823"/>
                    <a:pt x="76" y="823"/>
                  </a:cubicBezTo>
                  <a:cubicBezTo>
                    <a:pt x="145" y="823"/>
                    <a:pt x="214" y="823"/>
                    <a:pt x="282" y="823"/>
                  </a:cubicBezTo>
                  <a:cubicBezTo>
                    <a:pt x="288" y="823"/>
                    <a:pt x="293" y="822"/>
                    <a:pt x="298" y="823"/>
                  </a:cubicBezTo>
                  <a:cubicBezTo>
                    <a:pt x="315" y="824"/>
                    <a:pt x="328" y="835"/>
                    <a:pt x="326" y="850"/>
                  </a:cubicBezTo>
                  <a:cubicBezTo>
                    <a:pt x="325" y="866"/>
                    <a:pt x="316" y="876"/>
                    <a:pt x="299" y="876"/>
                  </a:cubicBezTo>
                  <a:cubicBezTo>
                    <a:pt x="214" y="876"/>
                    <a:pt x="129" y="876"/>
                    <a:pt x="45" y="875"/>
                  </a:cubicBezTo>
                  <a:cubicBezTo>
                    <a:pt x="19" y="875"/>
                    <a:pt x="0" y="857"/>
                    <a:pt x="0" y="831"/>
                  </a:cubicBezTo>
                  <a:cubicBezTo>
                    <a:pt x="0" y="701"/>
                    <a:pt x="1" y="571"/>
                    <a:pt x="1" y="441"/>
                  </a:cubicBezTo>
                  <a:cubicBezTo>
                    <a:pt x="1" y="394"/>
                    <a:pt x="0" y="347"/>
                    <a:pt x="0" y="299"/>
                  </a:cubicBezTo>
                  <a:cubicBezTo>
                    <a:pt x="0" y="218"/>
                    <a:pt x="0" y="137"/>
                    <a:pt x="0" y="55"/>
                  </a:cubicBezTo>
                  <a:cubicBezTo>
                    <a:pt x="0" y="18"/>
                    <a:pt x="17" y="0"/>
                    <a:pt x="55" y="0"/>
                  </a:cubicBezTo>
                  <a:cubicBezTo>
                    <a:pt x="266" y="0"/>
                    <a:pt x="477" y="0"/>
                    <a:pt x="689" y="0"/>
                  </a:cubicBezTo>
                  <a:cubicBezTo>
                    <a:pt x="725" y="0"/>
                    <a:pt x="742" y="18"/>
                    <a:pt x="742" y="55"/>
                  </a:cubicBezTo>
                  <a:cubicBezTo>
                    <a:pt x="742" y="157"/>
                    <a:pt x="742" y="260"/>
                    <a:pt x="742" y="363"/>
                  </a:cubicBezTo>
                  <a:cubicBezTo>
                    <a:pt x="742" y="385"/>
                    <a:pt x="735" y="395"/>
                    <a:pt x="719" y="396"/>
                  </a:cubicBezTo>
                  <a:cubicBezTo>
                    <a:pt x="700" y="396"/>
                    <a:pt x="689" y="384"/>
                    <a:pt x="689" y="362"/>
                  </a:cubicBezTo>
                  <a:cubicBezTo>
                    <a:pt x="688" y="268"/>
                    <a:pt x="688" y="174"/>
                    <a:pt x="688" y="80"/>
                  </a:cubicBezTo>
                  <a:cubicBezTo>
                    <a:pt x="688" y="72"/>
                    <a:pt x="688" y="65"/>
                    <a:pt x="688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CFE1BC66-79CE-4587-9EC9-38E74C54D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1" y="1461"/>
              <a:ext cx="1290" cy="1293"/>
            </a:xfrm>
            <a:custGeom>
              <a:avLst/>
              <a:gdLst>
                <a:gd name="T0" fmla="*/ 1 w 543"/>
                <a:gd name="T1" fmla="*/ 272 h 544"/>
                <a:gd name="T2" fmla="*/ 271 w 543"/>
                <a:gd name="T3" fmla="*/ 1 h 544"/>
                <a:gd name="T4" fmla="*/ 542 w 543"/>
                <a:gd name="T5" fmla="*/ 271 h 544"/>
                <a:gd name="T6" fmla="*/ 272 w 543"/>
                <a:gd name="T7" fmla="*/ 543 h 544"/>
                <a:gd name="T8" fmla="*/ 1 w 543"/>
                <a:gd name="T9" fmla="*/ 272 h 544"/>
                <a:gd name="T10" fmla="*/ 54 w 543"/>
                <a:gd name="T11" fmla="*/ 272 h 544"/>
                <a:gd name="T12" fmla="*/ 273 w 543"/>
                <a:gd name="T13" fmla="*/ 490 h 544"/>
                <a:gd name="T14" fmla="*/ 490 w 543"/>
                <a:gd name="T15" fmla="*/ 270 h 544"/>
                <a:gd name="T16" fmla="*/ 270 w 543"/>
                <a:gd name="T17" fmla="*/ 53 h 544"/>
                <a:gd name="T18" fmla="*/ 54 w 543"/>
                <a:gd name="T1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3" h="544">
                  <a:moveTo>
                    <a:pt x="1" y="272"/>
                  </a:moveTo>
                  <a:cubicBezTo>
                    <a:pt x="0" y="123"/>
                    <a:pt x="123" y="2"/>
                    <a:pt x="271" y="1"/>
                  </a:cubicBezTo>
                  <a:cubicBezTo>
                    <a:pt x="420" y="0"/>
                    <a:pt x="542" y="122"/>
                    <a:pt x="542" y="271"/>
                  </a:cubicBezTo>
                  <a:cubicBezTo>
                    <a:pt x="543" y="420"/>
                    <a:pt x="422" y="542"/>
                    <a:pt x="272" y="543"/>
                  </a:cubicBezTo>
                  <a:cubicBezTo>
                    <a:pt x="124" y="544"/>
                    <a:pt x="2" y="422"/>
                    <a:pt x="1" y="272"/>
                  </a:cubicBezTo>
                  <a:close/>
                  <a:moveTo>
                    <a:pt x="54" y="272"/>
                  </a:moveTo>
                  <a:cubicBezTo>
                    <a:pt x="54" y="393"/>
                    <a:pt x="152" y="491"/>
                    <a:pt x="273" y="490"/>
                  </a:cubicBezTo>
                  <a:cubicBezTo>
                    <a:pt x="393" y="490"/>
                    <a:pt x="492" y="391"/>
                    <a:pt x="490" y="270"/>
                  </a:cubicBezTo>
                  <a:cubicBezTo>
                    <a:pt x="488" y="149"/>
                    <a:pt x="396" y="53"/>
                    <a:pt x="270" y="53"/>
                  </a:cubicBezTo>
                  <a:cubicBezTo>
                    <a:pt x="149" y="53"/>
                    <a:pt x="54" y="149"/>
                    <a:pt x="54" y="2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325174E7-55F3-4206-8BEF-258A86EF8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864"/>
              <a:ext cx="390" cy="702"/>
            </a:xfrm>
            <a:custGeom>
              <a:avLst/>
              <a:gdLst>
                <a:gd name="T0" fmla="*/ 92 w 164"/>
                <a:gd name="T1" fmla="*/ 49 h 295"/>
                <a:gd name="T2" fmla="*/ 27 w 164"/>
                <a:gd name="T3" fmla="*/ 49 h 295"/>
                <a:gd name="T4" fmla="*/ 1 w 164"/>
                <a:gd name="T5" fmla="*/ 25 h 295"/>
                <a:gd name="T6" fmla="*/ 26 w 164"/>
                <a:gd name="T7" fmla="*/ 1 h 295"/>
                <a:gd name="T8" fmla="*/ 116 w 164"/>
                <a:gd name="T9" fmla="*/ 1 h 295"/>
                <a:gd name="T10" fmla="*/ 147 w 164"/>
                <a:gd name="T11" fmla="*/ 60 h 295"/>
                <a:gd name="T12" fmla="*/ 58 w 164"/>
                <a:gd name="T13" fmla="*/ 251 h 295"/>
                <a:gd name="T14" fmla="*/ 49 w 164"/>
                <a:gd name="T15" fmla="*/ 274 h 295"/>
                <a:gd name="T16" fmla="*/ 20 w 164"/>
                <a:gd name="T17" fmla="*/ 289 h 295"/>
                <a:gd name="T18" fmla="*/ 5 w 164"/>
                <a:gd name="T19" fmla="*/ 258 h 295"/>
                <a:gd name="T20" fmla="*/ 32 w 164"/>
                <a:gd name="T21" fmla="*/ 183 h 295"/>
                <a:gd name="T22" fmla="*/ 92 w 164"/>
                <a:gd name="T23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95">
                  <a:moveTo>
                    <a:pt x="92" y="49"/>
                  </a:moveTo>
                  <a:cubicBezTo>
                    <a:pt x="70" y="49"/>
                    <a:pt x="48" y="49"/>
                    <a:pt x="27" y="49"/>
                  </a:cubicBezTo>
                  <a:cubicBezTo>
                    <a:pt x="12" y="49"/>
                    <a:pt x="1" y="42"/>
                    <a:pt x="1" y="25"/>
                  </a:cubicBezTo>
                  <a:cubicBezTo>
                    <a:pt x="0" y="9"/>
                    <a:pt x="11" y="1"/>
                    <a:pt x="26" y="1"/>
                  </a:cubicBezTo>
                  <a:cubicBezTo>
                    <a:pt x="56" y="0"/>
                    <a:pt x="86" y="0"/>
                    <a:pt x="116" y="1"/>
                  </a:cubicBezTo>
                  <a:cubicBezTo>
                    <a:pt x="148" y="3"/>
                    <a:pt x="164" y="35"/>
                    <a:pt x="147" y="60"/>
                  </a:cubicBezTo>
                  <a:cubicBezTo>
                    <a:pt x="106" y="119"/>
                    <a:pt x="82" y="185"/>
                    <a:pt x="58" y="251"/>
                  </a:cubicBezTo>
                  <a:cubicBezTo>
                    <a:pt x="55" y="259"/>
                    <a:pt x="52" y="266"/>
                    <a:pt x="49" y="274"/>
                  </a:cubicBezTo>
                  <a:cubicBezTo>
                    <a:pt x="44" y="289"/>
                    <a:pt x="33" y="295"/>
                    <a:pt x="20" y="289"/>
                  </a:cubicBezTo>
                  <a:cubicBezTo>
                    <a:pt x="8" y="284"/>
                    <a:pt x="0" y="273"/>
                    <a:pt x="5" y="258"/>
                  </a:cubicBezTo>
                  <a:cubicBezTo>
                    <a:pt x="14" y="233"/>
                    <a:pt x="21" y="208"/>
                    <a:pt x="32" y="183"/>
                  </a:cubicBezTo>
                  <a:cubicBezTo>
                    <a:pt x="51" y="139"/>
                    <a:pt x="71" y="95"/>
                    <a:pt x="92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78A91599-1E1C-492E-A487-6E89391F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100"/>
              <a:ext cx="547" cy="682"/>
            </a:xfrm>
            <a:custGeom>
              <a:avLst/>
              <a:gdLst>
                <a:gd name="T0" fmla="*/ 158 w 230"/>
                <a:gd name="T1" fmla="*/ 72 h 287"/>
                <a:gd name="T2" fmla="*/ 97 w 230"/>
                <a:gd name="T3" fmla="*/ 52 h 287"/>
                <a:gd name="T4" fmla="*/ 76 w 230"/>
                <a:gd name="T5" fmla="*/ 19 h 287"/>
                <a:gd name="T6" fmla="*/ 112 w 230"/>
                <a:gd name="T7" fmla="*/ 6 h 287"/>
                <a:gd name="T8" fmla="*/ 192 w 230"/>
                <a:gd name="T9" fmla="*/ 32 h 287"/>
                <a:gd name="T10" fmla="*/ 204 w 230"/>
                <a:gd name="T11" fmla="*/ 98 h 287"/>
                <a:gd name="T12" fmla="*/ 81 w 230"/>
                <a:gd name="T13" fmla="*/ 228 h 287"/>
                <a:gd name="T14" fmla="*/ 48 w 230"/>
                <a:gd name="T15" fmla="*/ 271 h 287"/>
                <a:gd name="T16" fmla="*/ 16 w 230"/>
                <a:gd name="T17" fmla="*/ 277 h 287"/>
                <a:gd name="T18" fmla="*/ 10 w 230"/>
                <a:gd name="T19" fmla="*/ 243 h 287"/>
                <a:gd name="T20" fmla="*/ 158 w 230"/>
                <a:gd name="T21" fmla="*/ 7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7">
                  <a:moveTo>
                    <a:pt x="158" y="72"/>
                  </a:moveTo>
                  <a:cubicBezTo>
                    <a:pt x="136" y="64"/>
                    <a:pt x="117" y="58"/>
                    <a:pt x="97" y="52"/>
                  </a:cubicBezTo>
                  <a:cubicBezTo>
                    <a:pt x="79" y="45"/>
                    <a:pt x="71" y="34"/>
                    <a:pt x="76" y="19"/>
                  </a:cubicBezTo>
                  <a:cubicBezTo>
                    <a:pt x="80" y="5"/>
                    <a:pt x="94" y="0"/>
                    <a:pt x="112" y="6"/>
                  </a:cubicBezTo>
                  <a:cubicBezTo>
                    <a:pt x="139" y="14"/>
                    <a:pt x="166" y="22"/>
                    <a:pt x="192" y="32"/>
                  </a:cubicBezTo>
                  <a:cubicBezTo>
                    <a:pt x="223" y="43"/>
                    <a:pt x="230" y="79"/>
                    <a:pt x="204" y="98"/>
                  </a:cubicBezTo>
                  <a:cubicBezTo>
                    <a:pt x="156" y="135"/>
                    <a:pt x="118" y="181"/>
                    <a:pt x="81" y="228"/>
                  </a:cubicBezTo>
                  <a:cubicBezTo>
                    <a:pt x="70" y="242"/>
                    <a:pt x="59" y="256"/>
                    <a:pt x="48" y="271"/>
                  </a:cubicBezTo>
                  <a:cubicBezTo>
                    <a:pt x="40" y="282"/>
                    <a:pt x="28" y="287"/>
                    <a:pt x="16" y="277"/>
                  </a:cubicBezTo>
                  <a:cubicBezTo>
                    <a:pt x="4" y="269"/>
                    <a:pt x="0" y="258"/>
                    <a:pt x="10" y="243"/>
                  </a:cubicBezTo>
                  <a:cubicBezTo>
                    <a:pt x="52" y="182"/>
                    <a:pt x="101" y="125"/>
                    <a:pt x="158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BD15153F-FF7E-4D55-B7AF-D01FE35CA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147"/>
              <a:ext cx="1025" cy="107"/>
            </a:xfrm>
            <a:custGeom>
              <a:avLst/>
              <a:gdLst>
                <a:gd name="T0" fmla="*/ 214 w 431"/>
                <a:gd name="T1" fmla="*/ 45 h 45"/>
                <a:gd name="T2" fmla="*/ 32 w 431"/>
                <a:gd name="T3" fmla="*/ 45 h 45"/>
                <a:gd name="T4" fmla="*/ 2 w 431"/>
                <a:gd name="T5" fmla="*/ 22 h 45"/>
                <a:gd name="T6" fmla="*/ 32 w 431"/>
                <a:gd name="T7" fmla="*/ 0 h 45"/>
                <a:gd name="T8" fmla="*/ 400 w 431"/>
                <a:gd name="T9" fmla="*/ 1 h 45"/>
                <a:gd name="T10" fmla="*/ 430 w 431"/>
                <a:gd name="T11" fmla="*/ 24 h 45"/>
                <a:gd name="T12" fmla="*/ 400 w 431"/>
                <a:gd name="T13" fmla="*/ 45 h 45"/>
                <a:gd name="T14" fmla="*/ 214 w 431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45">
                  <a:moveTo>
                    <a:pt x="214" y="45"/>
                  </a:moveTo>
                  <a:cubicBezTo>
                    <a:pt x="154" y="45"/>
                    <a:pt x="93" y="45"/>
                    <a:pt x="32" y="45"/>
                  </a:cubicBezTo>
                  <a:cubicBezTo>
                    <a:pt x="12" y="45"/>
                    <a:pt x="0" y="36"/>
                    <a:pt x="2" y="22"/>
                  </a:cubicBezTo>
                  <a:cubicBezTo>
                    <a:pt x="4" y="4"/>
                    <a:pt x="16" y="0"/>
                    <a:pt x="32" y="0"/>
                  </a:cubicBezTo>
                  <a:cubicBezTo>
                    <a:pt x="155" y="1"/>
                    <a:pt x="277" y="1"/>
                    <a:pt x="400" y="1"/>
                  </a:cubicBezTo>
                  <a:cubicBezTo>
                    <a:pt x="420" y="1"/>
                    <a:pt x="431" y="9"/>
                    <a:pt x="430" y="24"/>
                  </a:cubicBezTo>
                  <a:cubicBezTo>
                    <a:pt x="429" y="42"/>
                    <a:pt x="416" y="45"/>
                    <a:pt x="400" y="45"/>
                  </a:cubicBezTo>
                  <a:cubicBezTo>
                    <a:pt x="338" y="45"/>
                    <a:pt x="276" y="45"/>
                    <a:pt x="214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20A07E98-F4C7-40B1-BFC8-1458B634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814"/>
              <a:ext cx="1023" cy="105"/>
            </a:xfrm>
            <a:custGeom>
              <a:avLst/>
              <a:gdLst>
                <a:gd name="T0" fmla="*/ 215 w 430"/>
                <a:gd name="T1" fmla="*/ 44 h 44"/>
                <a:gd name="T2" fmla="*/ 30 w 430"/>
                <a:gd name="T3" fmla="*/ 44 h 44"/>
                <a:gd name="T4" fmla="*/ 2 w 430"/>
                <a:gd name="T5" fmla="*/ 21 h 44"/>
                <a:gd name="T6" fmla="*/ 27 w 430"/>
                <a:gd name="T7" fmla="*/ 0 h 44"/>
                <a:gd name="T8" fmla="*/ 405 w 430"/>
                <a:gd name="T9" fmla="*/ 0 h 44"/>
                <a:gd name="T10" fmla="*/ 430 w 430"/>
                <a:gd name="T11" fmla="*/ 22 h 44"/>
                <a:gd name="T12" fmla="*/ 403 w 430"/>
                <a:gd name="T13" fmla="*/ 44 h 44"/>
                <a:gd name="T14" fmla="*/ 215 w 430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0" h="44">
                  <a:moveTo>
                    <a:pt x="215" y="44"/>
                  </a:moveTo>
                  <a:cubicBezTo>
                    <a:pt x="153" y="44"/>
                    <a:pt x="91" y="44"/>
                    <a:pt x="30" y="44"/>
                  </a:cubicBezTo>
                  <a:cubicBezTo>
                    <a:pt x="11" y="44"/>
                    <a:pt x="0" y="35"/>
                    <a:pt x="2" y="21"/>
                  </a:cubicBezTo>
                  <a:cubicBezTo>
                    <a:pt x="4" y="7"/>
                    <a:pt x="13" y="0"/>
                    <a:pt x="27" y="0"/>
                  </a:cubicBezTo>
                  <a:cubicBezTo>
                    <a:pt x="153" y="0"/>
                    <a:pt x="279" y="0"/>
                    <a:pt x="405" y="0"/>
                  </a:cubicBezTo>
                  <a:cubicBezTo>
                    <a:pt x="420" y="0"/>
                    <a:pt x="430" y="7"/>
                    <a:pt x="430" y="22"/>
                  </a:cubicBezTo>
                  <a:cubicBezTo>
                    <a:pt x="430" y="39"/>
                    <a:pt x="419" y="44"/>
                    <a:pt x="403" y="44"/>
                  </a:cubicBezTo>
                  <a:cubicBezTo>
                    <a:pt x="341" y="44"/>
                    <a:pt x="278" y="44"/>
                    <a:pt x="215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3C83D17A-C2F5-494D-965B-86C763CDE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482"/>
              <a:ext cx="535" cy="105"/>
            </a:xfrm>
            <a:custGeom>
              <a:avLst/>
              <a:gdLst>
                <a:gd name="T0" fmla="*/ 117 w 225"/>
                <a:gd name="T1" fmla="*/ 42 h 44"/>
                <a:gd name="T2" fmla="*/ 21 w 225"/>
                <a:gd name="T3" fmla="*/ 42 h 44"/>
                <a:gd name="T4" fmla="*/ 1 w 225"/>
                <a:gd name="T5" fmla="*/ 23 h 44"/>
                <a:gd name="T6" fmla="*/ 20 w 225"/>
                <a:gd name="T7" fmla="*/ 3 h 44"/>
                <a:gd name="T8" fmla="*/ 136 w 225"/>
                <a:gd name="T9" fmla="*/ 0 h 44"/>
                <a:gd name="T10" fmla="*/ 198 w 225"/>
                <a:gd name="T11" fmla="*/ 0 h 44"/>
                <a:gd name="T12" fmla="*/ 224 w 225"/>
                <a:gd name="T13" fmla="*/ 23 h 44"/>
                <a:gd name="T14" fmla="*/ 199 w 225"/>
                <a:gd name="T15" fmla="*/ 44 h 44"/>
                <a:gd name="T16" fmla="*/ 117 w 225"/>
                <a:gd name="T17" fmla="*/ 44 h 44"/>
                <a:gd name="T18" fmla="*/ 117 w 225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44">
                  <a:moveTo>
                    <a:pt x="117" y="42"/>
                  </a:moveTo>
                  <a:cubicBezTo>
                    <a:pt x="85" y="42"/>
                    <a:pt x="53" y="42"/>
                    <a:pt x="21" y="42"/>
                  </a:cubicBezTo>
                  <a:cubicBezTo>
                    <a:pt x="9" y="42"/>
                    <a:pt x="1" y="36"/>
                    <a:pt x="1" y="23"/>
                  </a:cubicBezTo>
                  <a:cubicBezTo>
                    <a:pt x="0" y="10"/>
                    <a:pt x="8" y="3"/>
                    <a:pt x="20" y="3"/>
                  </a:cubicBezTo>
                  <a:cubicBezTo>
                    <a:pt x="59" y="1"/>
                    <a:pt x="97" y="1"/>
                    <a:pt x="136" y="0"/>
                  </a:cubicBezTo>
                  <a:cubicBezTo>
                    <a:pt x="157" y="0"/>
                    <a:pt x="177" y="0"/>
                    <a:pt x="198" y="0"/>
                  </a:cubicBezTo>
                  <a:cubicBezTo>
                    <a:pt x="213" y="0"/>
                    <a:pt x="225" y="6"/>
                    <a:pt x="224" y="23"/>
                  </a:cubicBezTo>
                  <a:cubicBezTo>
                    <a:pt x="224" y="38"/>
                    <a:pt x="213" y="44"/>
                    <a:pt x="199" y="44"/>
                  </a:cubicBezTo>
                  <a:cubicBezTo>
                    <a:pt x="171" y="44"/>
                    <a:pt x="144" y="44"/>
                    <a:pt x="117" y="44"/>
                  </a:cubicBezTo>
                  <a:cubicBezTo>
                    <a:pt x="117" y="43"/>
                    <a:pt x="117" y="43"/>
                    <a:pt x="117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B8BF36C8-4C56-41F6-BA42-300D03890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1815"/>
              <a:ext cx="328" cy="107"/>
            </a:xfrm>
            <a:custGeom>
              <a:avLst/>
              <a:gdLst>
                <a:gd name="T0" fmla="*/ 67 w 138"/>
                <a:gd name="T1" fmla="*/ 45 h 45"/>
                <a:gd name="T2" fmla="*/ 25 w 138"/>
                <a:gd name="T3" fmla="*/ 45 h 45"/>
                <a:gd name="T4" fmla="*/ 0 w 138"/>
                <a:gd name="T5" fmla="*/ 23 h 45"/>
                <a:gd name="T6" fmla="*/ 25 w 138"/>
                <a:gd name="T7" fmla="*/ 2 h 45"/>
                <a:gd name="T8" fmla="*/ 111 w 138"/>
                <a:gd name="T9" fmla="*/ 0 h 45"/>
                <a:gd name="T10" fmla="*/ 138 w 138"/>
                <a:gd name="T11" fmla="*/ 22 h 45"/>
                <a:gd name="T12" fmla="*/ 111 w 138"/>
                <a:gd name="T13" fmla="*/ 45 h 45"/>
                <a:gd name="T14" fmla="*/ 67 w 138"/>
                <a:gd name="T15" fmla="*/ 45 h 45"/>
                <a:gd name="T16" fmla="*/ 67 w 138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45">
                  <a:moveTo>
                    <a:pt x="67" y="45"/>
                  </a:moveTo>
                  <a:cubicBezTo>
                    <a:pt x="53" y="45"/>
                    <a:pt x="39" y="45"/>
                    <a:pt x="25" y="45"/>
                  </a:cubicBezTo>
                  <a:cubicBezTo>
                    <a:pt x="11" y="45"/>
                    <a:pt x="0" y="38"/>
                    <a:pt x="0" y="23"/>
                  </a:cubicBezTo>
                  <a:cubicBezTo>
                    <a:pt x="0" y="8"/>
                    <a:pt x="9" y="1"/>
                    <a:pt x="25" y="2"/>
                  </a:cubicBezTo>
                  <a:cubicBezTo>
                    <a:pt x="54" y="3"/>
                    <a:pt x="82" y="1"/>
                    <a:pt x="111" y="0"/>
                  </a:cubicBezTo>
                  <a:cubicBezTo>
                    <a:pt x="126" y="0"/>
                    <a:pt x="138" y="5"/>
                    <a:pt x="138" y="22"/>
                  </a:cubicBezTo>
                  <a:cubicBezTo>
                    <a:pt x="138" y="39"/>
                    <a:pt x="126" y="45"/>
                    <a:pt x="111" y="45"/>
                  </a:cubicBezTo>
                  <a:cubicBezTo>
                    <a:pt x="96" y="44"/>
                    <a:pt x="82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2B50DA65-215B-41C5-9830-064863EC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2150"/>
              <a:ext cx="297" cy="107"/>
            </a:xfrm>
            <a:custGeom>
              <a:avLst/>
              <a:gdLst>
                <a:gd name="T0" fmla="*/ 63 w 125"/>
                <a:gd name="T1" fmla="*/ 0 h 45"/>
                <a:gd name="T2" fmla="*/ 103 w 125"/>
                <a:gd name="T3" fmla="*/ 0 h 45"/>
                <a:gd name="T4" fmla="*/ 125 w 125"/>
                <a:gd name="T5" fmla="*/ 23 h 45"/>
                <a:gd name="T6" fmla="*/ 103 w 125"/>
                <a:gd name="T7" fmla="*/ 44 h 45"/>
                <a:gd name="T8" fmla="*/ 23 w 125"/>
                <a:gd name="T9" fmla="*/ 44 h 45"/>
                <a:gd name="T10" fmla="*/ 0 w 125"/>
                <a:gd name="T11" fmla="*/ 22 h 45"/>
                <a:gd name="T12" fmla="*/ 23 w 125"/>
                <a:gd name="T13" fmla="*/ 0 h 45"/>
                <a:gd name="T14" fmla="*/ 63 w 125"/>
                <a:gd name="T15" fmla="*/ 0 h 45"/>
                <a:gd name="T16" fmla="*/ 63 w 12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45">
                  <a:moveTo>
                    <a:pt x="63" y="0"/>
                  </a:moveTo>
                  <a:cubicBezTo>
                    <a:pt x="76" y="0"/>
                    <a:pt x="89" y="0"/>
                    <a:pt x="103" y="0"/>
                  </a:cubicBezTo>
                  <a:cubicBezTo>
                    <a:pt x="117" y="1"/>
                    <a:pt x="125" y="9"/>
                    <a:pt x="125" y="23"/>
                  </a:cubicBezTo>
                  <a:cubicBezTo>
                    <a:pt x="125" y="36"/>
                    <a:pt x="116" y="44"/>
                    <a:pt x="103" y="44"/>
                  </a:cubicBezTo>
                  <a:cubicBezTo>
                    <a:pt x="76" y="45"/>
                    <a:pt x="50" y="45"/>
                    <a:pt x="23" y="44"/>
                  </a:cubicBezTo>
                  <a:cubicBezTo>
                    <a:pt x="10" y="44"/>
                    <a:pt x="0" y="37"/>
                    <a:pt x="0" y="22"/>
                  </a:cubicBezTo>
                  <a:cubicBezTo>
                    <a:pt x="0" y="8"/>
                    <a:pt x="9" y="1"/>
                    <a:pt x="23" y="0"/>
                  </a:cubicBezTo>
                  <a:cubicBezTo>
                    <a:pt x="36" y="0"/>
                    <a:pt x="49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65113489-56EF-4E72-8B31-5F56BAB13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844"/>
              <a:ext cx="749" cy="551"/>
            </a:xfrm>
            <a:custGeom>
              <a:avLst/>
              <a:gdLst>
                <a:gd name="T0" fmla="*/ 116 w 315"/>
                <a:gd name="T1" fmla="*/ 154 h 232"/>
                <a:gd name="T2" fmla="*/ 244 w 315"/>
                <a:gd name="T3" fmla="*/ 24 h 232"/>
                <a:gd name="T4" fmla="*/ 257 w 315"/>
                <a:gd name="T5" fmla="*/ 12 h 232"/>
                <a:gd name="T6" fmla="*/ 300 w 315"/>
                <a:gd name="T7" fmla="*/ 12 h 232"/>
                <a:gd name="T8" fmla="*/ 302 w 315"/>
                <a:gd name="T9" fmla="*/ 55 h 232"/>
                <a:gd name="T10" fmla="*/ 138 w 315"/>
                <a:gd name="T11" fmla="*/ 219 h 232"/>
                <a:gd name="T12" fmla="*/ 96 w 315"/>
                <a:gd name="T13" fmla="*/ 219 h 232"/>
                <a:gd name="T14" fmla="*/ 12 w 315"/>
                <a:gd name="T15" fmla="*/ 135 h 232"/>
                <a:gd name="T16" fmla="*/ 12 w 315"/>
                <a:gd name="T17" fmla="*/ 92 h 232"/>
                <a:gd name="T18" fmla="*/ 57 w 315"/>
                <a:gd name="T19" fmla="*/ 92 h 232"/>
                <a:gd name="T20" fmla="*/ 116 w 315"/>
                <a:gd name="T21" fmla="*/ 15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5" h="232">
                  <a:moveTo>
                    <a:pt x="116" y="154"/>
                  </a:moveTo>
                  <a:cubicBezTo>
                    <a:pt x="161" y="108"/>
                    <a:pt x="203" y="66"/>
                    <a:pt x="244" y="24"/>
                  </a:cubicBezTo>
                  <a:cubicBezTo>
                    <a:pt x="249" y="20"/>
                    <a:pt x="253" y="16"/>
                    <a:pt x="257" y="12"/>
                  </a:cubicBezTo>
                  <a:cubicBezTo>
                    <a:pt x="271" y="0"/>
                    <a:pt x="288" y="0"/>
                    <a:pt x="300" y="12"/>
                  </a:cubicBezTo>
                  <a:cubicBezTo>
                    <a:pt x="313" y="24"/>
                    <a:pt x="315" y="42"/>
                    <a:pt x="302" y="55"/>
                  </a:cubicBezTo>
                  <a:cubicBezTo>
                    <a:pt x="247" y="110"/>
                    <a:pt x="193" y="165"/>
                    <a:pt x="138" y="219"/>
                  </a:cubicBezTo>
                  <a:cubicBezTo>
                    <a:pt x="125" y="232"/>
                    <a:pt x="109" y="231"/>
                    <a:pt x="96" y="219"/>
                  </a:cubicBezTo>
                  <a:cubicBezTo>
                    <a:pt x="68" y="191"/>
                    <a:pt x="40" y="164"/>
                    <a:pt x="12" y="135"/>
                  </a:cubicBezTo>
                  <a:cubicBezTo>
                    <a:pt x="0" y="122"/>
                    <a:pt x="0" y="105"/>
                    <a:pt x="12" y="92"/>
                  </a:cubicBezTo>
                  <a:cubicBezTo>
                    <a:pt x="25" y="80"/>
                    <a:pt x="43" y="79"/>
                    <a:pt x="57" y="92"/>
                  </a:cubicBezTo>
                  <a:cubicBezTo>
                    <a:pt x="77" y="111"/>
                    <a:pt x="95" y="132"/>
                    <a:pt x="116" y="1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</p:grpSp>
      <p:cxnSp>
        <p:nvCxnSpPr>
          <p:cNvPr id="87" name="Соединительная линия уступом 18">
            <a:extLst>
              <a:ext uri="{FF2B5EF4-FFF2-40B4-BE49-F238E27FC236}">
                <a16:creationId xmlns:a16="http://schemas.microsoft.com/office/drawing/2014/main" id="{48670E5D-76AF-4DE7-B26A-6D8914E3709D}"/>
              </a:ext>
            </a:extLst>
          </p:cNvPr>
          <p:cNvCxnSpPr>
            <a:cxnSpLocks/>
            <a:stCxn id="69" idx="0"/>
          </p:cNvCxnSpPr>
          <p:nvPr/>
        </p:nvCxnSpPr>
        <p:spPr>
          <a:xfrm rot="5400000" flipH="1" flipV="1">
            <a:off x="1963517" y="1775902"/>
            <a:ext cx="431071" cy="848492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оединительная линия уступом 18">
            <a:extLst>
              <a:ext uri="{FF2B5EF4-FFF2-40B4-BE49-F238E27FC236}">
                <a16:creationId xmlns:a16="http://schemas.microsoft.com/office/drawing/2014/main" id="{9EC985B8-B54D-484B-B2D1-B952F9AD4955}"/>
              </a:ext>
            </a:extLst>
          </p:cNvPr>
          <p:cNvCxnSpPr>
            <a:cxnSpLocks/>
          </p:cNvCxnSpPr>
          <p:nvPr/>
        </p:nvCxnSpPr>
        <p:spPr>
          <a:xfrm>
            <a:off x="5423095" y="2129071"/>
            <a:ext cx="73152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18">
            <a:extLst>
              <a:ext uri="{FF2B5EF4-FFF2-40B4-BE49-F238E27FC236}">
                <a16:creationId xmlns:a16="http://schemas.microsoft.com/office/drawing/2014/main" id="{30880985-995A-4F98-BD8B-D8F63F1990C8}"/>
              </a:ext>
            </a:extLst>
          </p:cNvPr>
          <p:cNvCxnSpPr>
            <a:cxnSpLocks/>
          </p:cNvCxnSpPr>
          <p:nvPr/>
        </p:nvCxnSpPr>
        <p:spPr>
          <a:xfrm>
            <a:off x="6970135" y="2329372"/>
            <a:ext cx="0" cy="3583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80FFBA27-2D59-44FB-9C64-9D407C552976}"/>
              </a:ext>
            </a:extLst>
          </p:cNvPr>
          <p:cNvSpPr/>
          <p:nvPr/>
        </p:nvSpPr>
        <p:spPr>
          <a:xfrm>
            <a:off x="4246255" y="2777250"/>
            <a:ext cx="847544" cy="554595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68644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Отчеты по обращению c отходами</a:t>
            </a:r>
          </a:p>
        </p:txBody>
      </p:sp>
      <p:grpSp>
        <p:nvGrpSpPr>
          <p:cNvPr id="91" name="Group 4">
            <a:extLst>
              <a:ext uri="{FF2B5EF4-FFF2-40B4-BE49-F238E27FC236}">
                <a16:creationId xmlns:a16="http://schemas.microsoft.com/office/drawing/2014/main" id="{28D4CC3A-771F-4959-A8D5-DA312004A2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68749" y="2880140"/>
            <a:ext cx="428587" cy="389586"/>
            <a:chOff x="1607" y="493"/>
            <a:chExt cx="2572" cy="2261"/>
          </a:xfrm>
          <a:solidFill>
            <a:schemeClr val="accent1"/>
          </a:solidFill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177E47EE-E403-4F89-9B86-807203B4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493"/>
              <a:ext cx="1764" cy="2083"/>
            </a:xfrm>
            <a:custGeom>
              <a:avLst/>
              <a:gdLst>
                <a:gd name="T0" fmla="*/ 688 w 742"/>
                <a:gd name="T1" fmla="*/ 55 h 876"/>
                <a:gd name="T2" fmla="*/ 54 w 742"/>
                <a:gd name="T3" fmla="*/ 55 h 876"/>
                <a:gd name="T4" fmla="*/ 54 w 742"/>
                <a:gd name="T5" fmla="*/ 822 h 876"/>
                <a:gd name="T6" fmla="*/ 76 w 742"/>
                <a:gd name="T7" fmla="*/ 823 h 876"/>
                <a:gd name="T8" fmla="*/ 282 w 742"/>
                <a:gd name="T9" fmla="*/ 823 h 876"/>
                <a:gd name="T10" fmla="*/ 298 w 742"/>
                <a:gd name="T11" fmla="*/ 823 h 876"/>
                <a:gd name="T12" fmla="*/ 326 w 742"/>
                <a:gd name="T13" fmla="*/ 850 h 876"/>
                <a:gd name="T14" fmla="*/ 299 w 742"/>
                <a:gd name="T15" fmla="*/ 876 h 876"/>
                <a:gd name="T16" fmla="*/ 45 w 742"/>
                <a:gd name="T17" fmla="*/ 875 h 876"/>
                <a:gd name="T18" fmla="*/ 0 w 742"/>
                <a:gd name="T19" fmla="*/ 831 h 876"/>
                <a:gd name="T20" fmla="*/ 1 w 742"/>
                <a:gd name="T21" fmla="*/ 441 h 876"/>
                <a:gd name="T22" fmla="*/ 0 w 742"/>
                <a:gd name="T23" fmla="*/ 299 h 876"/>
                <a:gd name="T24" fmla="*/ 0 w 742"/>
                <a:gd name="T25" fmla="*/ 55 h 876"/>
                <a:gd name="T26" fmla="*/ 55 w 742"/>
                <a:gd name="T27" fmla="*/ 0 h 876"/>
                <a:gd name="T28" fmla="*/ 689 w 742"/>
                <a:gd name="T29" fmla="*/ 0 h 876"/>
                <a:gd name="T30" fmla="*/ 742 w 742"/>
                <a:gd name="T31" fmla="*/ 55 h 876"/>
                <a:gd name="T32" fmla="*/ 742 w 742"/>
                <a:gd name="T33" fmla="*/ 363 h 876"/>
                <a:gd name="T34" fmla="*/ 719 w 742"/>
                <a:gd name="T35" fmla="*/ 396 h 876"/>
                <a:gd name="T36" fmla="*/ 689 w 742"/>
                <a:gd name="T37" fmla="*/ 362 h 876"/>
                <a:gd name="T38" fmla="*/ 688 w 742"/>
                <a:gd name="T39" fmla="*/ 80 h 876"/>
                <a:gd name="T40" fmla="*/ 688 w 742"/>
                <a:gd name="T41" fmla="*/ 5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2" h="876">
                  <a:moveTo>
                    <a:pt x="688" y="55"/>
                  </a:moveTo>
                  <a:cubicBezTo>
                    <a:pt x="475" y="55"/>
                    <a:pt x="266" y="55"/>
                    <a:pt x="54" y="55"/>
                  </a:cubicBezTo>
                  <a:cubicBezTo>
                    <a:pt x="54" y="311"/>
                    <a:pt x="54" y="565"/>
                    <a:pt x="54" y="822"/>
                  </a:cubicBezTo>
                  <a:cubicBezTo>
                    <a:pt x="62" y="822"/>
                    <a:pt x="69" y="823"/>
                    <a:pt x="76" y="823"/>
                  </a:cubicBezTo>
                  <a:cubicBezTo>
                    <a:pt x="145" y="823"/>
                    <a:pt x="214" y="823"/>
                    <a:pt x="282" y="823"/>
                  </a:cubicBezTo>
                  <a:cubicBezTo>
                    <a:pt x="288" y="823"/>
                    <a:pt x="293" y="822"/>
                    <a:pt x="298" y="823"/>
                  </a:cubicBezTo>
                  <a:cubicBezTo>
                    <a:pt x="315" y="824"/>
                    <a:pt x="328" y="835"/>
                    <a:pt x="326" y="850"/>
                  </a:cubicBezTo>
                  <a:cubicBezTo>
                    <a:pt x="325" y="866"/>
                    <a:pt x="316" y="876"/>
                    <a:pt x="299" y="876"/>
                  </a:cubicBezTo>
                  <a:cubicBezTo>
                    <a:pt x="214" y="876"/>
                    <a:pt x="129" y="876"/>
                    <a:pt x="45" y="875"/>
                  </a:cubicBezTo>
                  <a:cubicBezTo>
                    <a:pt x="19" y="875"/>
                    <a:pt x="0" y="857"/>
                    <a:pt x="0" y="831"/>
                  </a:cubicBezTo>
                  <a:cubicBezTo>
                    <a:pt x="0" y="701"/>
                    <a:pt x="1" y="571"/>
                    <a:pt x="1" y="441"/>
                  </a:cubicBezTo>
                  <a:cubicBezTo>
                    <a:pt x="1" y="394"/>
                    <a:pt x="0" y="347"/>
                    <a:pt x="0" y="299"/>
                  </a:cubicBezTo>
                  <a:cubicBezTo>
                    <a:pt x="0" y="218"/>
                    <a:pt x="0" y="137"/>
                    <a:pt x="0" y="55"/>
                  </a:cubicBezTo>
                  <a:cubicBezTo>
                    <a:pt x="0" y="18"/>
                    <a:pt x="17" y="0"/>
                    <a:pt x="55" y="0"/>
                  </a:cubicBezTo>
                  <a:cubicBezTo>
                    <a:pt x="266" y="0"/>
                    <a:pt x="477" y="0"/>
                    <a:pt x="689" y="0"/>
                  </a:cubicBezTo>
                  <a:cubicBezTo>
                    <a:pt x="725" y="0"/>
                    <a:pt x="742" y="18"/>
                    <a:pt x="742" y="55"/>
                  </a:cubicBezTo>
                  <a:cubicBezTo>
                    <a:pt x="742" y="157"/>
                    <a:pt x="742" y="260"/>
                    <a:pt x="742" y="363"/>
                  </a:cubicBezTo>
                  <a:cubicBezTo>
                    <a:pt x="742" y="385"/>
                    <a:pt x="735" y="395"/>
                    <a:pt x="719" y="396"/>
                  </a:cubicBezTo>
                  <a:cubicBezTo>
                    <a:pt x="700" y="396"/>
                    <a:pt x="689" y="384"/>
                    <a:pt x="689" y="362"/>
                  </a:cubicBezTo>
                  <a:cubicBezTo>
                    <a:pt x="688" y="268"/>
                    <a:pt x="688" y="174"/>
                    <a:pt x="688" y="80"/>
                  </a:cubicBezTo>
                  <a:cubicBezTo>
                    <a:pt x="688" y="72"/>
                    <a:pt x="688" y="65"/>
                    <a:pt x="688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872F81EF-D069-40AF-ADCB-609C6656F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1" y="1461"/>
              <a:ext cx="1290" cy="1293"/>
            </a:xfrm>
            <a:custGeom>
              <a:avLst/>
              <a:gdLst>
                <a:gd name="T0" fmla="*/ 1 w 543"/>
                <a:gd name="T1" fmla="*/ 272 h 544"/>
                <a:gd name="T2" fmla="*/ 271 w 543"/>
                <a:gd name="T3" fmla="*/ 1 h 544"/>
                <a:gd name="T4" fmla="*/ 542 w 543"/>
                <a:gd name="T5" fmla="*/ 271 h 544"/>
                <a:gd name="T6" fmla="*/ 272 w 543"/>
                <a:gd name="T7" fmla="*/ 543 h 544"/>
                <a:gd name="T8" fmla="*/ 1 w 543"/>
                <a:gd name="T9" fmla="*/ 272 h 544"/>
                <a:gd name="T10" fmla="*/ 54 w 543"/>
                <a:gd name="T11" fmla="*/ 272 h 544"/>
                <a:gd name="T12" fmla="*/ 273 w 543"/>
                <a:gd name="T13" fmla="*/ 490 h 544"/>
                <a:gd name="T14" fmla="*/ 490 w 543"/>
                <a:gd name="T15" fmla="*/ 270 h 544"/>
                <a:gd name="T16" fmla="*/ 270 w 543"/>
                <a:gd name="T17" fmla="*/ 53 h 544"/>
                <a:gd name="T18" fmla="*/ 54 w 543"/>
                <a:gd name="T1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3" h="544">
                  <a:moveTo>
                    <a:pt x="1" y="272"/>
                  </a:moveTo>
                  <a:cubicBezTo>
                    <a:pt x="0" y="123"/>
                    <a:pt x="123" y="2"/>
                    <a:pt x="271" y="1"/>
                  </a:cubicBezTo>
                  <a:cubicBezTo>
                    <a:pt x="420" y="0"/>
                    <a:pt x="542" y="122"/>
                    <a:pt x="542" y="271"/>
                  </a:cubicBezTo>
                  <a:cubicBezTo>
                    <a:pt x="543" y="420"/>
                    <a:pt x="422" y="542"/>
                    <a:pt x="272" y="543"/>
                  </a:cubicBezTo>
                  <a:cubicBezTo>
                    <a:pt x="124" y="544"/>
                    <a:pt x="2" y="422"/>
                    <a:pt x="1" y="272"/>
                  </a:cubicBezTo>
                  <a:close/>
                  <a:moveTo>
                    <a:pt x="54" y="272"/>
                  </a:moveTo>
                  <a:cubicBezTo>
                    <a:pt x="54" y="393"/>
                    <a:pt x="152" y="491"/>
                    <a:pt x="273" y="490"/>
                  </a:cubicBezTo>
                  <a:cubicBezTo>
                    <a:pt x="393" y="490"/>
                    <a:pt x="492" y="391"/>
                    <a:pt x="490" y="270"/>
                  </a:cubicBezTo>
                  <a:cubicBezTo>
                    <a:pt x="488" y="149"/>
                    <a:pt x="396" y="53"/>
                    <a:pt x="270" y="53"/>
                  </a:cubicBezTo>
                  <a:cubicBezTo>
                    <a:pt x="149" y="53"/>
                    <a:pt x="54" y="149"/>
                    <a:pt x="54" y="2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0815A1D2-D2E4-45C2-93C9-69AE8682A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864"/>
              <a:ext cx="390" cy="702"/>
            </a:xfrm>
            <a:custGeom>
              <a:avLst/>
              <a:gdLst>
                <a:gd name="T0" fmla="*/ 92 w 164"/>
                <a:gd name="T1" fmla="*/ 49 h 295"/>
                <a:gd name="T2" fmla="*/ 27 w 164"/>
                <a:gd name="T3" fmla="*/ 49 h 295"/>
                <a:gd name="T4" fmla="*/ 1 w 164"/>
                <a:gd name="T5" fmla="*/ 25 h 295"/>
                <a:gd name="T6" fmla="*/ 26 w 164"/>
                <a:gd name="T7" fmla="*/ 1 h 295"/>
                <a:gd name="T8" fmla="*/ 116 w 164"/>
                <a:gd name="T9" fmla="*/ 1 h 295"/>
                <a:gd name="T10" fmla="*/ 147 w 164"/>
                <a:gd name="T11" fmla="*/ 60 h 295"/>
                <a:gd name="T12" fmla="*/ 58 w 164"/>
                <a:gd name="T13" fmla="*/ 251 h 295"/>
                <a:gd name="T14" fmla="*/ 49 w 164"/>
                <a:gd name="T15" fmla="*/ 274 h 295"/>
                <a:gd name="T16" fmla="*/ 20 w 164"/>
                <a:gd name="T17" fmla="*/ 289 h 295"/>
                <a:gd name="T18" fmla="*/ 5 w 164"/>
                <a:gd name="T19" fmla="*/ 258 h 295"/>
                <a:gd name="T20" fmla="*/ 32 w 164"/>
                <a:gd name="T21" fmla="*/ 183 h 295"/>
                <a:gd name="T22" fmla="*/ 92 w 164"/>
                <a:gd name="T23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295">
                  <a:moveTo>
                    <a:pt x="92" y="49"/>
                  </a:moveTo>
                  <a:cubicBezTo>
                    <a:pt x="70" y="49"/>
                    <a:pt x="48" y="49"/>
                    <a:pt x="27" y="49"/>
                  </a:cubicBezTo>
                  <a:cubicBezTo>
                    <a:pt x="12" y="49"/>
                    <a:pt x="1" y="42"/>
                    <a:pt x="1" y="25"/>
                  </a:cubicBezTo>
                  <a:cubicBezTo>
                    <a:pt x="0" y="9"/>
                    <a:pt x="11" y="1"/>
                    <a:pt x="26" y="1"/>
                  </a:cubicBezTo>
                  <a:cubicBezTo>
                    <a:pt x="56" y="0"/>
                    <a:pt x="86" y="0"/>
                    <a:pt x="116" y="1"/>
                  </a:cubicBezTo>
                  <a:cubicBezTo>
                    <a:pt x="148" y="3"/>
                    <a:pt x="164" y="35"/>
                    <a:pt x="147" y="60"/>
                  </a:cubicBezTo>
                  <a:cubicBezTo>
                    <a:pt x="106" y="119"/>
                    <a:pt x="82" y="185"/>
                    <a:pt x="58" y="251"/>
                  </a:cubicBezTo>
                  <a:cubicBezTo>
                    <a:pt x="55" y="259"/>
                    <a:pt x="52" y="266"/>
                    <a:pt x="49" y="274"/>
                  </a:cubicBezTo>
                  <a:cubicBezTo>
                    <a:pt x="44" y="289"/>
                    <a:pt x="33" y="295"/>
                    <a:pt x="20" y="289"/>
                  </a:cubicBezTo>
                  <a:cubicBezTo>
                    <a:pt x="8" y="284"/>
                    <a:pt x="0" y="273"/>
                    <a:pt x="5" y="258"/>
                  </a:cubicBezTo>
                  <a:cubicBezTo>
                    <a:pt x="14" y="233"/>
                    <a:pt x="21" y="208"/>
                    <a:pt x="32" y="183"/>
                  </a:cubicBezTo>
                  <a:cubicBezTo>
                    <a:pt x="51" y="139"/>
                    <a:pt x="71" y="95"/>
                    <a:pt x="92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E1FDAD28-439A-47AE-A418-23077DCA6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100"/>
              <a:ext cx="547" cy="682"/>
            </a:xfrm>
            <a:custGeom>
              <a:avLst/>
              <a:gdLst>
                <a:gd name="T0" fmla="*/ 158 w 230"/>
                <a:gd name="T1" fmla="*/ 72 h 287"/>
                <a:gd name="T2" fmla="*/ 97 w 230"/>
                <a:gd name="T3" fmla="*/ 52 h 287"/>
                <a:gd name="T4" fmla="*/ 76 w 230"/>
                <a:gd name="T5" fmla="*/ 19 h 287"/>
                <a:gd name="T6" fmla="*/ 112 w 230"/>
                <a:gd name="T7" fmla="*/ 6 h 287"/>
                <a:gd name="T8" fmla="*/ 192 w 230"/>
                <a:gd name="T9" fmla="*/ 32 h 287"/>
                <a:gd name="T10" fmla="*/ 204 w 230"/>
                <a:gd name="T11" fmla="*/ 98 h 287"/>
                <a:gd name="T12" fmla="*/ 81 w 230"/>
                <a:gd name="T13" fmla="*/ 228 h 287"/>
                <a:gd name="T14" fmla="*/ 48 w 230"/>
                <a:gd name="T15" fmla="*/ 271 h 287"/>
                <a:gd name="T16" fmla="*/ 16 w 230"/>
                <a:gd name="T17" fmla="*/ 277 h 287"/>
                <a:gd name="T18" fmla="*/ 10 w 230"/>
                <a:gd name="T19" fmla="*/ 243 h 287"/>
                <a:gd name="T20" fmla="*/ 158 w 230"/>
                <a:gd name="T21" fmla="*/ 7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87">
                  <a:moveTo>
                    <a:pt x="158" y="72"/>
                  </a:moveTo>
                  <a:cubicBezTo>
                    <a:pt x="136" y="64"/>
                    <a:pt x="117" y="58"/>
                    <a:pt x="97" y="52"/>
                  </a:cubicBezTo>
                  <a:cubicBezTo>
                    <a:pt x="79" y="45"/>
                    <a:pt x="71" y="34"/>
                    <a:pt x="76" y="19"/>
                  </a:cubicBezTo>
                  <a:cubicBezTo>
                    <a:pt x="80" y="5"/>
                    <a:pt x="94" y="0"/>
                    <a:pt x="112" y="6"/>
                  </a:cubicBezTo>
                  <a:cubicBezTo>
                    <a:pt x="139" y="14"/>
                    <a:pt x="166" y="22"/>
                    <a:pt x="192" y="32"/>
                  </a:cubicBezTo>
                  <a:cubicBezTo>
                    <a:pt x="223" y="43"/>
                    <a:pt x="230" y="79"/>
                    <a:pt x="204" y="98"/>
                  </a:cubicBezTo>
                  <a:cubicBezTo>
                    <a:pt x="156" y="135"/>
                    <a:pt x="118" y="181"/>
                    <a:pt x="81" y="228"/>
                  </a:cubicBezTo>
                  <a:cubicBezTo>
                    <a:pt x="70" y="242"/>
                    <a:pt x="59" y="256"/>
                    <a:pt x="48" y="271"/>
                  </a:cubicBezTo>
                  <a:cubicBezTo>
                    <a:pt x="40" y="282"/>
                    <a:pt x="28" y="287"/>
                    <a:pt x="16" y="277"/>
                  </a:cubicBezTo>
                  <a:cubicBezTo>
                    <a:pt x="4" y="269"/>
                    <a:pt x="0" y="258"/>
                    <a:pt x="10" y="243"/>
                  </a:cubicBezTo>
                  <a:cubicBezTo>
                    <a:pt x="52" y="182"/>
                    <a:pt x="101" y="125"/>
                    <a:pt x="158" y="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B0DD81BB-12AE-477B-B894-8FA35BD5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147"/>
              <a:ext cx="1025" cy="107"/>
            </a:xfrm>
            <a:custGeom>
              <a:avLst/>
              <a:gdLst>
                <a:gd name="T0" fmla="*/ 214 w 431"/>
                <a:gd name="T1" fmla="*/ 45 h 45"/>
                <a:gd name="T2" fmla="*/ 32 w 431"/>
                <a:gd name="T3" fmla="*/ 45 h 45"/>
                <a:gd name="T4" fmla="*/ 2 w 431"/>
                <a:gd name="T5" fmla="*/ 22 h 45"/>
                <a:gd name="T6" fmla="*/ 32 w 431"/>
                <a:gd name="T7" fmla="*/ 0 h 45"/>
                <a:gd name="T8" fmla="*/ 400 w 431"/>
                <a:gd name="T9" fmla="*/ 1 h 45"/>
                <a:gd name="T10" fmla="*/ 430 w 431"/>
                <a:gd name="T11" fmla="*/ 24 h 45"/>
                <a:gd name="T12" fmla="*/ 400 w 431"/>
                <a:gd name="T13" fmla="*/ 45 h 45"/>
                <a:gd name="T14" fmla="*/ 214 w 431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1" h="45">
                  <a:moveTo>
                    <a:pt x="214" y="45"/>
                  </a:moveTo>
                  <a:cubicBezTo>
                    <a:pt x="154" y="45"/>
                    <a:pt x="93" y="45"/>
                    <a:pt x="32" y="45"/>
                  </a:cubicBezTo>
                  <a:cubicBezTo>
                    <a:pt x="12" y="45"/>
                    <a:pt x="0" y="36"/>
                    <a:pt x="2" y="22"/>
                  </a:cubicBezTo>
                  <a:cubicBezTo>
                    <a:pt x="4" y="4"/>
                    <a:pt x="16" y="0"/>
                    <a:pt x="32" y="0"/>
                  </a:cubicBezTo>
                  <a:cubicBezTo>
                    <a:pt x="155" y="1"/>
                    <a:pt x="277" y="1"/>
                    <a:pt x="400" y="1"/>
                  </a:cubicBezTo>
                  <a:cubicBezTo>
                    <a:pt x="420" y="1"/>
                    <a:pt x="431" y="9"/>
                    <a:pt x="430" y="24"/>
                  </a:cubicBezTo>
                  <a:cubicBezTo>
                    <a:pt x="429" y="42"/>
                    <a:pt x="416" y="45"/>
                    <a:pt x="400" y="45"/>
                  </a:cubicBezTo>
                  <a:cubicBezTo>
                    <a:pt x="338" y="45"/>
                    <a:pt x="276" y="45"/>
                    <a:pt x="214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26126BBB-B6A7-4BE4-A9D2-CB427DE3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814"/>
              <a:ext cx="1023" cy="105"/>
            </a:xfrm>
            <a:custGeom>
              <a:avLst/>
              <a:gdLst>
                <a:gd name="T0" fmla="*/ 215 w 430"/>
                <a:gd name="T1" fmla="*/ 44 h 44"/>
                <a:gd name="T2" fmla="*/ 30 w 430"/>
                <a:gd name="T3" fmla="*/ 44 h 44"/>
                <a:gd name="T4" fmla="*/ 2 w 430"/>
                <a:gd name="T5" fmla="*/ 21 h 44"/>
                <a:gd name="T6" fmla="*/ 27 w 430"/>
                <a:gd name="T7" fmla="*/ 0 h 44"/>
                <a:gd name="T8" fmla="*/ 405 w 430"/>
                <a:gd name="T9" fmla="*/ 0 h 44"/>
                <a:gd name="T10" fmla="*/ 430 w 430"/>
                <a:gd name="T11" fmla="*/ 22 h 44"/>
                <a:gd name="T12" fmla="*/ 403 w 430"/>
                <a:gd name="T13" fmla="*/ 44 h 44"/>
                <a:gd name="T14" fmla="*/ 215 w 430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0" h="44">
                  <a:moveTo>
                    <a:pt x="215" y="44"/>
                  </a:moveTo>
                  <a:cubicBezTo>
                    <a:pt x="153" y="44"/>
                    <a:pt x="91" y="44"/>
                    <a:pt x="30" y="44"/>
                  </a:cubicBezTo>
                  <a:cubicBezTo>
                    <a:pt x="11" y="44"/>
                    <a:pt x="0" y="35"/>
                    <a:pt x="2" y="21"/>
                  </a:cubicBezTo>
                  <a:cubicBezTo>
                    <a:pt x="4" y="7"/>
                    <a:pt x="13" y="0"/>
                    <a:pt x="27" y="0"/>
                  </a:cubicBezTo>
                  <a:cubicBezTo>
                    <a:pt x="153" y="0"/>
                    <a:pt x="279" y="0"/>
                    <a:pt x="405" y="0"/>
                  </a:cubicBezTo>
                  <a:cubicBezTo>
                    <a:pt x="420" y="0"/>
                    <a:pt x="430" y="7"/>
                    <a:pt x="430" y="22"/>
                  </a:cubicBezTo>
                  <a:cubicBezTo>
                    <a:pt x="430" y="39"/>
                    <a:pt x="419" y="44"/>
                    <a:pt x="403" y="44"/>
                  </a:cubicBezTo>
                  <a:cubicBezTo>
                    <a:pt x="341" y="44"/>
                    <a:pt x="278" y="44"/>
                    <a:pt x="215" y="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79ADEA63-07A9-4866-9E8E-13867E4C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482"/>
              <a:ext cx="535" cy="105"/>
            </a:xfrm>
            <a:custGeom>
              <a:avLst/>
              <a:gdLst>
                <a:gd name="T0" fmla="*/ 117 w 225"/>
                <a:gd name="T1" fmla="*/ 42 h 44"/>
                <a:gd name="T2" fmla="*/ 21 w 225"/>
                <a:gd name="T3" fmla="*/ 42 h 44"/>
                <a:gd name="T4" fmla="*/ 1 w 225"/>
                <a:gd name="T5" fmla="*/ 23 h 44"/>
                <a:gd name="T6" fmla="*/ 20 w 225"/>
                <a:gd name="T7" fmla="*/ 3 h 44"/>
                <a:gd name="T8" fmla="*/ 136 w 225"/>
                <a:gd name="T9" fmla="*/ 0 h 44"/>
                <a:gd name="T10" fmla="*/ 198 w 225"/>
                <a:gd name="T11" fmla="*/ 0 h 44"/>
                <a:gd name="T12" fmla="*/ 224 w 225"/>
                <a:gd name="T13" fmla="*/ 23 h 44"/>
                <a:gd name="T14" fmla="*/ 199 w 225"/>
                <a:gd name="T15" fmla="*/ 44 h 44"/>
                <a:gd name="T16" fmla="*/ 117 w 225"/>
                <a:gd name="T17" fmla="*/ 44 h 44"/>
                <a:gd name="T18" fmla="*/ 117 w 225"/>
                <a:gd name="T1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44">
                  <a:moveTo>
                    <a:pt x="117" y="42"/>
                  </a:moveTo>
                  <a:cubicBezTo>
                    <a:pt x="85" y="42"/>
                    <a:pt x="53" y="42"/>
                    <a:pt x="21" y="42"/>
                  </a:cubicBezTo>
                  <a:cubicBezTo>
                    <a:pt x="9" y="42"/>
                    <a:pt x="1" y="36"/>
                    <a:pt x="1" y="23"/>
                  </a:cubicBezTo>
                  <a:cubicBezTo>
                    <a:pt x="0" y="10"/>
                    <a:pt x="8" y="3"/>
                    <a:pt x="20" y="3"/>
                  </a:cubicBezTo>
                  <a:cubicBezTo>
                    <a:pt x="59" y="1"/>
                    <a:pt x="97" y="1"/>
                    <a:pt x="136" y="0"/>
                  </a:cubicBezTo>
                  <a:cubicBezTo>
                    <a:pt x="157" y="0"/>
                    <a:pt x="177" y="0"/>
                    <a:pt x="198" y="0"/>
                  </a:cubicBezTo>
                  <a:cubicBezTo>
                    <a:pt x="213" y="0"/>
                    <a:pt x="225" y="6"/>
                    <a:pt x="224" y="23"/>
                  </a:cubicBezTo>
                  <a:cubicBezTo>
                    <a:pt x="224" y="38"/>
                    <a:pt x="213" y="44"/>
                    <a:pt x="199" y="44"/>
                  </a:cubicBezTo>
                  <a:cubicBezTo>
                    <a:pt x="171" y="44"/>
                    <a:pt x="144" y="44"/>
                    <a:pt x="117" y="44"/>
                  </a:cubicBezTo>
                  <a:cubicBezTo>
                    <a:pt x="117" y="43"/>
                    <a:pt x="117" y="43"/>
                    <a:pt x="117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6DC14469-05D5-423E-8131-FE78FD813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1815"/>
              <a:ext cx="328" cy="107"/>
            </a:xfrm>
            <a:custGeom>
              <a:avLst/>
              <a:gdLst>
                <a:gd name="T0" fmla="*/ 67 w 138"/>
                <a:gd name="T1" fmla="*/ 45 h 45"/>
                <a:gd name="T2" fmla="*/ 25 w 138"/>
                <a:gd name="T3" fmla="*/ 45 h 45"/>
                <a:gd name="T4" fmla="*/ 0 w 138"/>
                <a:gd name="T5" fmla="*/ 23 h 45"/>
                <a:gd name="T6" fmla="*/ 25 w 138"/>
                <a:gd name="T7" fmla="*/ 2 h 45"/>
                <a:gd name="T8" fmla="*/ 111 w 138"/>
                <a:gd name="T9" fmla="*/ 0 h 45"/>
                <a:gd name="T10" fmla="*/ 138 w 138"/>
                <a:gd name="T11" fmla="*/ 22 h 45"/>
                <a:gd name="T12" fmla="*/ 111 w 138"/>
                <a:gd name="T13" fmla="*/ 45 h 45"/>
                <a:gd name="T14" fmla="*/ 67 w 138"/>
                <a:gd name="T15" fmla="*/ 45 h 45"/>
                <a:gd name="T16" fmla="*/ 67 w 138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45">
                  <a:moveTo>
                    <a:pt x="67" y="45"/>
                  </a:moveTo>
                  <a:cubicBezTo>
                    <a:pt x="53" y="45"/>
                    <a:pt x="39" y="45"/>
                    <a:pt x="25" y="45"/>
                  </a:cubicBezTo>
                  <a:cubicBezTo>
                    <a:pt x="11" y="45"/>
                    <a:pt x="0" y="38"/>
                    <a:pt x="0" y="23"/>
                  </a:cubicBezTo>
                  <a:cubicBezTo>
                    <a:pt x="0" y="8"/>
                    <a:pt x="9" y="1"/>
                    <a:pt x="25" y="2"/>
                  </a:cubicBezTo>
                  <a:cubicBezTo>
                    <a:pt x="54" y="3"/>
                    <a:pt x="82" y="1"/>
                    <a:pt x="111" y="0"/>
                  </a:cubicBezTo>
                  <a:cubicBezTo>
                    <a:pt x="126" y="0"/>
                    <a:pt x="138" y="5"/>
                    <a:pt x="138" y="22"/>
                  </a:cubicBezTo>
                  <a:cubicBezTo>
                    <a:pt x="138" y="39"/>
                    <a:pt x="126" y="45"/>
                    <a:pt x="111" y="45"/>
                  </a:cubicBezTo>
                  <a:cubicBezTo>
                    <a:pt x="96" y="44"/>
                    <a:pt x="82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133DFAA0-DFB2-4851-88F4-B10B680B0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2150"/>
              <a:ext cx="297" cy="107"/>
            </a:xfrm>
            <a:custGeom>
              <a:avLst/>
              <a:gdLst>
                <a:gd name="T0" fmla="*/ 63 w 125"/>
                <a:gd name="T1" fmla="*/ 0 h 45"/>
                <a:gd name="T2" fmla="*/ 103 w 125"/>
                <a:gd name="T3" fmla="*/ 0 h 45"/>
                <a:gd name="T4" fmla="*/ 125 w 125"/>
                <a:gd name="T5" fmla="*/ 23 h 45"/>
                <a:gd name="T6" fmla="*/ 103 w 125"/>
                <a:gd name="T7" fmla="*/ 44 h 45"/>
                <a:gd name="T8" fmla="*/ 23 w 125"/>
                <a:gd name="T9" fmla="*/ 44 h 45"/>
                <a:gd name="T10" fmla="*/ 0 w 125"/>
                <a:gd name="T11" fmla="*/ 22 h 45"/>
                <a:gd name="T12" fmla="*/ 23 w 125"/>
                <a:gd name="T13" fmla="*/ 0 h 45"/>
                <a:gd name="T14" fmla="*/ 63 w 125"/>
                <a:gd name="T15" fmla="*/ 0 h 45"/>
                <a:gd name="T16" fmla="*/ 63 w 12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45">
                  <a:moveTo>
                    <a:pt x="63" y="0"/>
                  </a:moveTo>
                  <a:cubicBezTo>
                    <a:pt x="76" y="0"/>
                    <a:pt x="89" y="0"/>
                    <a:pt x="103" y="0"/>
                  </a:cubicBezTo>
                  <a:cubicBezTo>
                    <a:pt x="117" y="1"/>
                    <a:pt x="125" y="9"/>
                    <a:pt x="125" y="23"/>
                  </a:cubicBezTo>
                  <a:cubicBezTo>
                    <a:pt x="125" y="36"/>
                    <a:pt x="116" y="44"/>
                    <a:pt x="103" y="44"/>
                  </a:cubicBezTo>
                  <a:cubicBezTo>
                    <a:pt x="76" y="45"/>
                    <a:pt x="50" y="45"/>
                    <a:pt x="23" y="44"/>
                  </a:cubicBezTo>
                  <a:cubicBezTo>
                    <a:pt x="10" y="44"/>
                    <a:pt x="0" y="37"/>
                    <a:pt x="0" y="22"/>
                  </a:cubicBezTo>
                  <a:cubicBezTo>
                    <a:pt x="0" y="8"/>
                    <a:pt x="9" y="1"/>
                    <a:pt x="23" y="0"/>
                  </a:cubicBezTo>
                  <a:cubicBezTo>
                    <a:pt x="36" y="0"/>
                    <a:pt x="49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86E379E9-0D02-4665-9725-A3E43D43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844"/>
              <a:ext cx="749" cy="551"/>
            </a:xfrm>
            <a:custGeom>
              <a:avLst/>
              <a:gdLst>
                <a:gd name="T0" fmla="*/ 116 w 315"/>
                <a:gd name="T1" fmla="*/ 154 h 232"/>
                <a:gd name="T2" fmla="*/ 244 w 315"/>
                <a:gd name="T3" fmla="*/ 24 h 232"/>
                <a:gd name="T4" fmla="*/ 257 w 315"/>
                <a:gd name="T5" fmla="*/ 12 h 232"/>
                <a:gd name="T6" fmla="*/ 300 w 315"/>
                <a:gd name="T7" fmla="*/ 12 h 232"/>
                <a:gd name="T8" fmla="*/ 302 w 315"/>
                <a:gd name="T9" fmla="*/ 55 h 232"/>
                <a:gd name="T10" fmla="*/ 138 w 315"/>
                <a:gd name="T11" fmla="*/ 219 h 232"/>
                <a:gd name="T12" fmla="*/ 96 w 315"/>
                <a:gd name="T13" fmla="*/ 219 h 232"/>
                <a:gd name="T14" fmla="*/ 12 w 315"/>
                <a:gd name="T15" fmla="*/ 135 h 232"/>
                <a:gd name="T16" fmla="*/ 12 w 315"/>
                <a:gd name="T17" fmla="*/ 92 h 232"/>
                <a:gd name="T18" fmla="*/ 57 w 315"/>
                <a:gd name="T19" fmla="*/ 92 h 232"/>
                <a:gd name="T20" fmla="*/ 116 w 315"/>
                <a:gd name="T21" fmla="*/ 15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5" h="232">
                  <a:moveTo>
                    <a:pt x="116" y="154"/>
                  </a:moveTo>
                  <a:cubicBezTo>
                    <a:pt x="161" y="108"/>
                    <a:pt x="203" y="66"/>
                    <a:pt x="244" y="24"/>
                  </a:cubicBezTo>
                  <a:cubicBezTo>
                    <a:pt x="249" y="20"/>
                    <a:pt x="253" y="16"/>
                    <a:pt x="257" y="12"/>
                  </a:cubicBezTo>
                  <a:cubicBezTo>
                    <a:pt x="271" y="0"/>
                    <a:pt x="288" y="0"/>
                    <a:pt x="300" y="12"/>
                  </a:cubicBezTo>
                  <a:cubicBezTo>
                    <a:pt x="313" y="24"/>
                    <a:pt x="315" y="42"/>
                    <a:pt x="302" y="55"/>
                  </a:cubicBezTo>
                  <a:cubicBezTo>
                    <a:pt x="247" y="110"/>
                    <a:pt x="193" y="165"/>
                    <a:pt x="138" y="219"/>
                  </a:cubicBezTo>
                  <a:cubicBezTo>
                    <a:pt x="125" y="232"/>
                    <a:pt x="109" y="231"/>
                    <a:pt x="96" y="219"/>
                  </a:cubicBezTo>
                  <a:cubicBezTo>
                    <a:pt x="68" y="191"/>
                    <a:pt x="40" y="164"/>
                    <a:pt x="12" y="135"/>
                  </a:cubicBezTo>
                  <a:cubicBezTo>
                    <a:pt x="0" y="122"/>
                    <a:pt x="0" y="105"/>
                    <a:pt x="12" y="92"/>
                  </a:cubicBezTo>
                  <a:cubicBezTo>
                    <a:pt x="25" y="80"/>
                    <a:pt x="43" y="79"/>
                    <a:pt x="57" y="92"/>
                  </a:cubicBezTo>
                  <a:cubicBezTo>
                    <a:pt x="77" y="111"/>
                    <a:pt x="95" y="132"/>
                    <a:pt x="116" y="1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138" tIns="34069" rIns="68138" bIns="34069" numCol="1" anchor="t" anchorCtr="0" compatLnSpc="1">
              <a:prstTxWarp prst="textNoShape">
                <a:avLst/>
              </a:prstTxWarp>
            </a:bodyPr>
            <a:lstStyle/>
            <a:p>
              <a:pPr defTabSz="681392" eaLnBrk="0" hangingPunct="0">
                <a:lnSpc>
                  <a:spcPct val="96000"/>
                </a:lnSpc>
                <a:defRPr/>
              </a:pPr>
              <a:endParaRPr lang="ru-RU" sz="1343" kern="0" dirty="0">
                <a:solidFill>
                  <a:srgbClr val="333333"/>
                </a:solidFill>
                <a:latin typeface="Arial" panose="020B0604020202020204"/>
              </a:endParaRPr>
            </a:p>
          </p:txBody>
        </p:sp>
      </p:grpSp>
      <p:cxnSp>
        <p:nvCxnSpPr>
          <p:cNvPr id="102" name="Соединительная линия уступом 18">
            <a:extLst>
              <a:ext uri="{FF2B5EF4-FFF2-40B4-BE49-F238E27FC236}">
                <a16:creationId xmlns:a16="http://schemas.microsoft.com/office/drawing/2014/main" id="{6E8D94C8-3271-45AC-AB90-AC565653A2B5}"/>
              </a:ext>
            </a:extLst>
          </p:cNvPr>
          <p:cNvCxnSpPr>
            <a:cxnSpLocks/>
          </p:cNvCxnSpPr>
          <p:nvPr/>
        </p:nvCxnSpPr>
        <p:spPr>
          <a:xfrm>
            <a:off x="2651760" y="3078061"/>
            <a:ext cx="81076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оединительная линия уступом 18">
            <a:extLst>
              <a:ext uri="{FF2B5EF4-FFF2-40B4-BE49-F238E27FC236}">
                <a16:creationId xmlns:a16="http://schemas.microsoft.com/office/drawing/2014/main" id="{0B69E190-1776-486A-AF43-93C1F3E03935}"/>
              </a:ext>
            </a:extLst>
          </p:cNvPr>
          <p:cNvCxnSpPr>
            <a:cxnSpLocks/>
          </p:cNvCxnSpPr>
          <p:nvPr/>
        </p:nvCxnSpPr>
        <p:spPr>
          <a:xfrm>
            <a:off x="5334929" y="3059350"/>
            <a:ext cx="90785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: скругленные углы 103">
            <a:extLst>
              <a:ext uri="{FF2B5EF4-FFF2-40B4-BE49-F238E27FC236}">
                <a16:creationId xmlns:a16="http://schemas.microsoft.com/office/drawing/2014/main" id="{804E058E-2E85-4A24-A95F-30D1908FA5EB}"/>
              </a:ext>
            </a:extLst>
          </p:cNvPr>
          <p:cNvSpPr/>
          <p:nvPr/>
        </p:nvSpPr>
        <p:spPr>
          <a:xfrm>
            <a:off x="2766255" y="3580588"/>
            <a:ext cx="2874204" cy="35038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686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Контроль за обращением с отходами</a:t>
            </a:r>
          </a:p>
        </p:txBody>
      </p:sp>
      <p:cxnSp>
        <p:nvCxnSpPr>
          <p:cNvPr id="105" name="Соединительная линия уступом 18">
            <a:extLst>
              <a:ext uri="{FF2B5EF4-FFF2-40B4-BE49-F238E27FC236}">
                <a16:creationId xmlns:a16="http://schemas.microsoft.com/office/drawing/2014/main" id="{30359390-F6AD-40CF-B310-8255ABFF69D2}"/>
              </a:ext>
            </a:extLst>
          </p:cNvPr>
          <p:cNvCxnSpPr>
            <a:cxnSpLocks/>
            <a:endCxn id="104" idx="3"/>
          </p:cNvCxnSpPr>
          <p:nvPr/>
        </p:nvCxnSpPr>
        <p:spPr>
          <a:xfrm rot="10800000" flipV="1">
            <a:off x="5640459" y="3430471"/>
            <a:ext cx="1329676" cy="325310"/>
          </a:xfrm>
          <a:prstGeom prst="bentConnector3">
            <a:avLst>
              <a:gd name="adj1" fmla="val 804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8">
            <a:extLst>
              <a:ext uri="{FF2B5EF4-FFF2-40B4-BE49-F238E27FC236}">
                <a16:creationId xmlns:a16="http://schemas.microsoft.com/office/drawing/2014/main" id="{CD99045C-AF9C-47E0-B751-F36E9412A96B}"/>
              </a:ext>
            </a:extLst>
          </p:cNvPr>
          <p:cNvCxnSpPr>
            <a:cxnSpLocks/>
            <a:stCxn id="104" idx="1"/>
            <a:endCxn id="70" idx="2"/>
          </p:cNvCxnSpPr>
          <p:nvPr/>
        </p:nvCxnSpPr>
        <p:spPr>
          <a:xfrm rot="10800000">
            <a:off x="1754805" y="3190831"/>
            <a:ext cx="1011450" cy="564951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ABA8E9C-9E96-4739-BBF4-1D95395FEB04}"/>
              </a:ext>
            </a:extLst>
          </p:cNvPr>
          <p:cNvGrpSpPr/>
          <p:nvPr/>
        </p:nvGrpSpPr>
        <p:grpSpPr>
          <a:xfrm>
            <a:off x="2335613" y="1765645"/>
            <a:ext cx="1809820" cy="687821"/>
            <a:chOff x="3840652" y="3922305"/>
            <a:chExt cx="3196208" cy="879534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9E45FFF-5638-4D87-8808-BF10B13C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5977" y="3922305"/>
              <a:ext cx="1193578" cy="561462"/>
            </a:xfrm>
            <a:prstGeom prst="rect">
              <a:avLst/>
            </a:prstGeom>
          </p:spPr>
        </p:pic>
        <p:sp>
          <p:nvSpPr>
            <p:cNvPr id="109" name="Прямоугольник: скругленные углы 66">
              <a:extLst>
                <a:ext uri="{FF2B5EF4-FFF2-40B4-BE49-F238E27FC236}">
                  <a16:creationId xmlns:a16="http://schemas.microsoft.com/office/drawing/2014/main" id="{EB9DBBB1-FF46-4866-BF3C-C7C6A2235160}"/>
                </a:ext>
              </a:extLst>
            </p:cNvPr>
            <p:cNvSpPr/>
            <p:nvPr/>
          </p:nvSpPr>
          <p:spPr>
            <a:xfrm>
              <a:off x="3840652" y="4466786"/>
              <a:ext cx="3196208" cy="33505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Собственный объект</a:t>
              </a:r>
            </a:p>
          </p:txBody>
        </p:sp>
      </p:grpSp>
      <p:pic>
        <p:nvPicPr>
          <p:cNvPr id="110" name="Рисунок 10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0B2169-C088-4E5E-B56A-9C4E6737B8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397" y="2786855"/>
            <a:ext cx="1692700" cy="54499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EB6B338-0B27-4453-BAEC-D9C53341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31800"/>
            <a:ext cx="7895796" cy="330200"/>
          </a:xfrm>
        </p:spPr>
        <p:txBody>
          <a:bodyPr/>
          <a:lstStyle/>
          <a:p>
            <a:r>
              <a:rPr lang="ru-RU" dirty="0" err="1"/>
              <a:t>Отходообразователи</a:t>
            </a:r>
            <a:r>
              <a:rPr lang="ru-RU" dirty="0"/>
              <a:t>, самостоятельно обеспечивающие переработку отходов I и II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72422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C9B63D8-C6C6-4DF8-9946-5095D320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31800"/>
            <a:ext cx="7283450" cy="330200"/>
          </a:xfrm>
        </p:spPr>
        <p:txBody>
          <a:bodyPr/>
          <a:lstStyle/>
          <a:p>
            <a:r>
              <a:rPr lang="ru-RU" sz="2000" dirty="0"/>
              <a:t>Федеральная государственная информационная система учета и контроля за обращением с отходами </a:t>
            </a:r>
            <a:br>
              <a:rPr lang="ru-RU" sz="2000" dirty="0"/>
            </a:br>
            <a:r>
              <a:rPr lang="ru-RU" sz="2000" dirty="0"/>
              <a:t>I-II классов (ФГИС ОПВК)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BC339C-CC3D-43D5-A3CA-2D2FDA45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82918" y="1645020"/>
            <a:ext cx="1363525" cy="222204"/>
          </a:xfrm>
          <a:prstGeom prst="rect">
            <a:avLst/>
          </a:prstGeom>
        </p:spPr>
      </p:pic>
      <p:sp>
        <p:nvSpPr>
          <p:cNvPr id="7" name="Прямоугольник: скругленные углы 110">
            <a:extLst>
              <a:ext uri="{FF2B5EF4-FFF2-40B4-BE49-F238E27FC236}">
                <a16:creationId xmlns:a16="http://schemas.microsoft.com/office/drawing/2014/main" id="{48BB4530-3C44-48BB-8034-B17F8BB71AAB}"/>
              </a:ext>
            </a:extLst>
          </p:cNvPr>
          <p:cNvSpPr/>
          <p:nvPr/>
        </p:nvSpPr>
        <p:spPr>
          <a:xfrm>
            <a:off x="539125" y="1485975"/>
            <a:ext cx="3407895" cy="3457105"/>
          </a:xfrm>
          <a:prstGeom prst="roundRect">
            <a:avLst>
              <a:gd name="adj" fmla="val 2562"/>
            </a:avLst>
          </a:prstGeom>
          <a:noFill/>
          <a:ln w="15875" cap="rnd" cmpd="sng" algn="ctr">
            <a:solidFill>
              <a:srgbClr val="003274"/>
            </a:solidFill>
            <a:prstDash val="sysDot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66104-19E3-40C2-9321-F0720AD0123A}"/>
              </a:ext>
            </a:extLst>
          </p:cNvPr>
          <p:cNvSpPr txBox="1"/>
          <p:nvPr/>
        </p:nvSpPr>
        <p:spPr>
          <a:xfrm>
            <a:off x="547478" y="1948852"/>
            <a:ext cx="3203069" cy="54938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</a:pPr>
            <a:r>
              <a:rPr lang="ru-RU" sz="11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Информационное взаимодействие участников системы обращения с отходами I-II классов</a:t>
            </a:r>
            <a:endParaRPr lang="en-US" sz="11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380737F-76EC-4F24-B9C2-94277C1B6C82}"/>
              </a:ext>
            </a:extLst>
          </p:cNvPr>
          <p:cNvCxnSpPr>
            <a:cxnSpLocks/>
          </p:cNvCxnSpPr>
          <p:nvPr/>
        </p:nvCxnSpPr>
        <p:spPr>
          <a:xfrm>
            <a:off x="806558" y="2546810"/>
            <a:ext cx="2484120" cy="0"/>
          </a:xfrm>
          <a:prstGeom prst="line">
            <a:avLst/>
          </a:prstGeom>
          <a:noFill/>
          <a:ln w="6350" cap="rnd" cmpd="sng" algn="ctr">
            <a:solidFill>
              <a:srgbClr val="003274"/>
            </a:solidFill>
            <a:prstDash val="solid"/>
            <a:round/>
            <a:tailEnd type="none"/>
          </a:ln>
          <a:effectLst/>
        </p:spPr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5D8AB1-5BEE-4AC7-A1FB-AAF4BAE5A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8734" y="2692253"/>
            <a:ext cx="2379766" cy="140910"/>
          </a:xfrm>
          <a:prstGeom prst="rect">
            <a:avLst/>
          </a:prstGeom>
        </p:spPr>
      </p:pic>
      <p:pic>
        <p:nvPicPr>
          <p:cNvPr id="11" name="Object 32" descr="preencoded.png">
            <a:extLst>
              <a:ext uri="{FF2B5EF4-FFF2-40B4-BE49-F238E27FC236}">
                <a16:creationId xmlns:a16="http://schemas.microsoft.com/office/drawing/2014/main" id="{6950E86F-89FD-4311-92BC-C23E9B3E7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49279" y="3051736"/>
            <a:ext cx="241701" cy="241701"/>
          </a:xfrm>
          <a:prstGeom prst="rect">
            <a:avLst/>
          </a:prstGeom>
        </p:spPr>
      </p:pic>
      <p:pic>
        <p:nvPicPr>
          <p:cNvPr id="12" name="Object 34" descr="preencoded.png">
            <a:extLst>
              <a:ext uri="{FF2B5EF4-FFF2-40B4-BE49-F238E27FC236}">
                <a16:creationId xmlns:a16="http://schemas.microsoft.com/office/drawing/2014/main" id="{6F68CFC2-1DB4-40E1-B469-1A9490B090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24872" y="3561173"/>
            <a:ext cx="290514" cy="174308"/>
          </a:xfrm>
          <a:prstGeom prst="rect">
            <a:avLst/>
          </a:prstGeom>
        </p:spPr>
      </p:pic>
      <p:pic>
        <p:nvPicPr>
          <p:cNvPr id="13" name="Object 40" descr="preencoded.png">
            <a:extLst>
              <a:ext uri="{FF2B5EF4-FFF2-40B4-BE49-F238E27FC236}">
                <a16:creationId xmlns:a16="http://schemas.microsoft.com/office/drawing/2014/main" id="{FB9CFAE1-A000-42A1-9D60-11F70CBE29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47201" y="4023360"/>
            <a:ext cx="245856" cy="245856"/>
          </a:xfrm>
          <a:prstGeom prst="rect">
            <a:avLst/>
          </a:prstGeom>
        </p:spPr>
      </p:pic>
      <p:pic>
        <p:nvPicPr>
          <p:cNvPr id="14" name="Object 42" descr="preencoded.png">
            <a:extLst>
              <a:ext uri="{FF2B5EF4-FFF2-40B4-BE49-F238E27FC236}">
                <a16:creationId xmlns:a16="http://schemas.microsoft.com/office/drawing/2014/main" id="{89E62CAB-3A49-435E-AEBB-ED377EB9C6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717284" y="4479484"/>
            <a:ext cx="305690" cy="1834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756D70-77E5-4742-BBED-F96CB1312BDB}"/>
              </a:ext>
            </a:extLst>
          </p:cNvPr>
          <p:cNvSpPr/>
          <p:nvPr/>
        </p:nvSpPr>
        <p:spPr>
          <a:xfrm>
            <a:off x="1165254" y="3019277"/>
            <a:ext cx="2049171" cy="30264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" sz="1100" b="1" dirty="0">
                <a:solidFill>
                  <a:srgbClr val="456EA9"/>
                </a:solidFill>
                <a:latin typeface="Arial"/>
              </a:rPr>
              <a:t>ЛК отходообразователя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900" dirty="0">
                <a:solidFill>
                  <a:srgbClr val="333333"/>
                </a:solidFill>
                <a:latin typeface="Arial"/>
              </a:rPr>
              <a:t>Учёт и контроль образования отходов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BB88ED6-7746-429D-9D38-1B0E7905E827}"/>
              </a:ext>
            </a:extLst>
          </p:cNvPr>
          <p:cNvSpPr/>
          <p:nvPr/>
        </p:nvSpPr>
        <p:spPr>
          <a:xfrm>
            <a:off x="1165254" y="3423586"/>
            <a:ext cx="2515239" cy="4549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100" b="1" dirty="0">
                <a:solidFill>
                  <a:srgbClr val="456EA9"/>
                </a:solidFill>
                <a:latin typeface="Arial"/>
              </a:rPr>
              <a:t>ЛК оператора (транспортирование)</a:t>
            </a:r>
          </a:p>
          <a:p>
            <a:pPr>
              <a:spcAft>
                <a:spcPts val="200"/>
              </a:spcAft>
            </a:pPr>
            <a:r>
              <a:rPr lang="ru-RU" sz="900" dirty="0">
                <a:solidFill>
                  <a:srgbClr val="333333"/>
                </a:solidFill>
                <a:latin typeface="Arial"/>
              </a:rPr>
              <a:t>Учёт и контроль транспортных средств, планирование маршрутов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1B5F815-8114-4575-A47E-089183ECD282}"/>
              </a:ext>
            </a:extLst>
          </p:cNvPr>
          <p:cNvSpPr/>
          <p:nvPr/>
        </p:nvSpPr>
        <p:spPr>
          <a:xfrm>
            <a:off x="1165254" y="3980243"/>
            <a:ext cx="2257503" cy="30264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100" b="1" dirty="0">
                <a:solidFill>
                  <a:srgbClr val="456EA9"/>
                </a:solidFill>
                <a:latin typeface="Arial"/>
              </a:rPr>
              <a:t>ЛК оператора (переработка)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900" dirty="0">
                <a:solidFill>
                  <a:srgbClr val="333333"/>
                </a:solidFill>
                <a:latin typeface="Arial"/>
              </a:rPr>
              <a:t>Учёт и контроль объектов переработки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0EA5797-61F9-4A28-8A33-729D77ABE44B}"/>
              </a:ext>
            </a:extLst>
          </p:cNvPr>
          <p:cNvSpPr/>
          <p:nvPr/>
        </p:nvSpPr>
        <p:spPr>
          <a:xfrm>
            <a:off x="1165255" y="4384553"/>
            <a:ext cx="2228216" cy="45499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ru-RU" sz="1100" b="1" dirty="0">
                <a:solidFill>
                  <a:srgbClr val="456EA9"/>
                </a:solidFill>
                <a:latin typeface="Arial"/>
              </a:rPr>
              <a:t>ЛК федерального оператора</a:t>
            </a:r>
          </a:p>
          <a:p>
            <a:pPr>
              <a:spcAft>
                <a:spcPts val="200"/>
              </a:spcAft>
            </a:pPr>
            <a:r>
              <a:rPr lang="ru-RU" sz="900" dirty="0">
                <a:solidFill>
                  <a:srgbClr val="333333"/>
                </a:solidFill>
                <a:latin typeface="Arial"/>
              </a:rPr>
              <a:t>Сопровождение всего процесса обращения с ОПВК</a:t>
            </a: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97E9F3F3-954E-4AEF-B2A7-A4D6FF30B0DA}"/>
              </a:ext>
            </a:extLst>
          </p:cNvPr>
          <p:cNvSpPr txBox="1">
            <a:spLocks/>
          </p:cNvSpPr>
          <p:nvPr/>
        </p:nvSpPr>
        <p:spPr>
          <a:xfrm>
            <a:off x="3930787" y="2708451"/>
            <a:ext cx="2027059" cy="22428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endParaRPr lang="ru-RU" sz="1000" kern="0" dirty="0">
              <a:solidFill>
                <a:srgbClr val="68B0E0">
                  <a:lumMod val="50000"/>
                </a:srgbClr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kern="0" dirty="0">
                <a:solidFill>
                  <a:srgbClr val="68B0E0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Поставщик информации во ФГИС ОПВК (сведения о транспортных средствах и логистике)</a:t>
            </a:r>
          </a:p>
        </p:txBody>
      </p:sp>
      <p:sp>
        <p:nvSpPr>
          <p:cNvPr id="36" name="Прямоугольник: скругленные углы 50">
            <a:extLst>
              <a:ext uri="{FF2B5EF4-FFF2-40B4-BE49-F238E27FC236}">
                <a16:creationId xmlns:a16="http://schemas.microsoft.com/office/drawing/2014/main" id="{1084802A-A2AA-4E15-A8ED-D36649C8ACE7}"/>
              </a:ext>
            </a:extLst>
          </p:cNvPr>
          <p:cNvSpPr/>
          <p:nvPr/>
        </p:nvSpPr>
        <p:spPr>
          <a:xfrm>
            <a:off x="6095672" y="1485974"/>
            <a:ext cx="2715600" cy="3457105"/>
          </a:xfrm>
          <a:prstGeom prst="roundRect">
            <a:avLst>
              <a:gd name="adj" fmla="val 5157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4050" rIns="27025" rtlCol="0" anchor="ctr"/>
          <a:lstStyle/>
          <a:p>
            <a:pPr marL="285750" indent="-1968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С 01 декабря - открыта постоянная регистрация в системе</a:t>
            </a:r>
          </a:p>
          <a:p>
            <a:pPr marL="285750" indent="-1968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запущена круглосуточная многоканальная бесплатная линия техподдержки</a:t>
            </a:r>
          </a:p>
          <a:p>
            <a:pPr marL="2520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sz="1200" dirty="0">
                <a:solidFill>
                  <a:srgbClr val="4660A3"/>
                </a:solidFill>
                <a:ea typeface="Open Sans Bold" pitchFamily="34" charset="-122"/>
                <a:cs typeface="Open Sans Bold" pitchFamily="34" charset="-120"/>
              </a:rPr>
              <a:t>8 (800) 755-75-23 </a:t>
            </a:r>
            <a:r>
              <a:rPr lang="en-GB" sz="1200" dirty="0">
                <a:solidFill>
                  <a:srgbClr val="4660A3"/>
                </a:solidFill>
                <a:ea typeface="Open Sans Bold" pitchFamily="34" charset="-122"/>
                <a:cs typeface="Open Sans Bold" pitchFamily="34" charset="-120"/>
              </a:rPr>
              <a:t>support.fgisopvk@rosatom.ru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1968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необходимо зарегистрироваться </a:t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до 1 марта 2022 года</a:t>
            </a:r>
          </a:p>
        </p:txBody>
      </p:sp>
      <p:sp>
        <p:nvSpPr>
          <p:cNvPr id="38" name="Прямоугольник: скругленные углы 110">
            <a:extLst>
              <a:ext uri="{FF2B5EF4-FFF2-40B4-BE49-F238E27FC236}">
                <a16:creationId xmlns:a16="http://schemas.microsoft.com/office/drawing/2014/main" id="{48BB4530-3C44-48BB-8034-B17F8BB71AAB}"/>
              </a:ext>
            </a:extLst>
          </p:cNvPr>
          <p:cNvSpPr/>
          <p:nvPr/>
        </p:nvSpPr>
        <p:spPr>
          <a:xfrm>
            <a:off x="6095672" y="1485974"/>
            <a:ext cx="2585032" cy="3415164"/>
          </a:xfrm>
          <a:prstGeom prst="roundRect">
            <a:avLst>
              <a:gd name="adj" fmla="val 3034"/>
            </a:avLst>
          </a:prstGeom>
          <a:noFill/>
          <a:ln w="15875" cap="rnd" cmpd="sng" algn="ctr">
            <a:solidFill>
              <a:srgbClr val="003274"/>
            </a:solidFill>
            <a:prstDash val="sysDot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Прямоугольник: скругленные углы 12">
            <a:extLst>
              <a:ext uri="{FF2B5EF4-FFF2-40B4-BE49-F238E27FC236}">
                <a16:creationId xmlns:a16="http://schemas.microsoft.com/office/drawing/2014/main" id="{74FC36A7-EAEF-4ED6-8D9F-F1B2F6B9C095}"/>
              </a:ext>
            </a:extLst>
          </p:cNvPr>
          <p:cNvSpPr/>
          <p:nvPr/>
        </p:nvSpPr>
        <p:spPr>
          <a:xfrm>
            <a:off x="3994080" y="1504122"/>
            <a:ext cx="1980000" cy="2520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6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ОТХОДООБРАЗОВАТЕЛИ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64864" y="1790347"/>
            <a:ext cx="2109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kern="0" dirty="0">
                <a:solidFill>
                  <a:srgbClr val="68B0E0">
                    <a:lumMod val="50000"/>
                  </a:srgbClr>
                </a:solidFill>
              </a:rPr>
              <a:t>Поставщик информации во ФГИС ОПВК </a:t>
            </a:r>
            <a:r>
              <a:rPr lang="ru-RU" sz="1000" kern="0" dirty="0">
                <a:solidFill>
                  <a:srgbClr val="333333"/>
                </a:solidFill>
              </a:rPr>
              <a:t>(сведения о местах накопления, виды и масса отходов</a:t>
            </a:r>
            <a:endParaRPr lang="ru-RU" dirty="0"/>
          </a:p>
        </p:txBody>
      </p:sp>
      <p:sp>
        <p:nvSpPr>
          <p:cNvPr id="40" name="Прямоугольник: скругленные углы 66">
            <a:extLst>
              <a:ext uri="{FF2B5EF4-FFF2-40B4-BE49-F238E27FC236}">
                <a16:creationId xmlns:a16="http://schemas.microsoft.com/office/drawing/2014/main" id="{F5C93CD2-806F-4BB9-B08B-34F6F232E160}"/>
              </a:ext>
            </a:extLst>
          </p:cNvPr>
          <p:cNvSpPr/>
          <p:nvPr/>
        </p:nvSpPr>
        <p:spPr>
          <a:xfrm>
            <a:off x="3994080" y="2498233"/>
            <a:ext cx="1980000" cy="2520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6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ТРАНСПОРТИРОВЩИКИ</a:t>
            </a:r>
          </a:p>
        </p:txBody>
      </p:sp>
      <p:sp>
        <p:nvSpPr>
          <p:cNvPr id="42" name="Прямоугольник: скругленные углы 66">
            <a:extLst>
              <a:ext uri="{FF2B5EF4-FFF2-40B4-BE49-F238E27FC236}">
                <a16:creationId xmlns:a16="http://schemas.microsoft.com/office/drawing/2014/main" id="{F5C93CD2-806F-4BB9-B08B-34F6F232E160}"/>
              </a:ext>
            </a:extLst>
          </p:cNvPr>
          <p:cNvSpPr/>
          <p:nvPr/>
        </p:nvSpPr>
        <p:spPr>
          <a:xfrm>
            <a:off x="3994080" y="3561173"/>
            <a:ext cx="1980000" cy="2520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686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ПЕРЕРАБОТЧИКИ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68665" y="3878582"/>
            <a:ext cx="2003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90000"/>
              </a:lnSpc>
              <a:spcBef>
                <a:spcPts val="8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000" kern="0" dirty="0">
                <a:solidFill>
                  <a:srgbClr val="68B0E0">
                    <a:lumMod val="50000"/>
                  </a:srgbClr>
                </a:solidFill>
              </a:rPr>
              <a:t>Поставщик информации во ФГИС ОПВК (сведения об объектах переработки ОПВК)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135189A-CAAB-4EF4-BD10-1B259BE00F7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31229"/>
          <a:stretch/>
        </p:blipFill>
        <p:spPr>
          <a:xfrm>
            <a:off x="5165915" y="1120305"/>
            <a:ext cx="723656" cy="365669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98180286-B8E4-4B03-8C17-063E998D43D7}"/>
              </a:ext>
            </a:extLst>
          </p:cNvPr>
          <p:cNvGrpSpPr/>
          <p:nvPr/>
        </p:nvGrpSpPr>
        <p:grpSpPr>
          <a:xfrm>
            <a:off x="5227652" y="2304733"/>
            <a:ext cx="715964" cy="209807"/>
            <a:chOff x="5183664" y="2388919"/>
            <a:chExt cx="953735" cy="279484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66127C72-705E-4407-B65C-0BA92A5DEDFC}"/>
                </a:ext>
              </a:extLst>
            </p:cNvPr>
            <p:cNvSpPr/>
            <p:nvPr/>
          </p:nvSpPr>
          <p:spPr>
            <a:xfrm>
              <a:off x="5183664" y="2590979"/>
              <a:ext cx="953735" cy="77424"/>
            </a:xfrm>
            <a:prstGeom prst="ellipse">
              <a:avLst/>
            </a:prstGeom>
            <a:solidFill>
              <a:srgbClr val="7F7F7F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64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C2079812-350F-4BAF-B17A-D82EC2E6F7C4}"/>
                </a:ext>
              </a:extLst>
            </p:cNvPr>
            <p:cNvGrpSpPr/>
            <p:nvPr/>
          </p:nvGrpSpPr>
          <p:grpSpPr>
            <a:xfrm>
              <a:off x="5326328" y="2388919"/>
              <a:ext cx="715930" cy="256508"/>
              <a:chOff x="4049365" y="2857500"/>
              <a:chExt cx="1293818" cy="463558"/>
            </a:xfrm>
          </p:grpSpPr>
          <p:sp>
            <p:nvSpPr>
              <p:cNvPr id="51" name="Рисунок 18">
                <a:extLst>
                  <a:ext uri="{FF2B5EF4-FFF2-40B4-BE49-F238E27FC236}">
                    <a16:creationId xmlns:a16="http://schemas.microsoft.com/office/drawing/2014/main" id="{F2FDA01F-5C0A-4148-8AF5-2D01BD97279B}"/>
                  </a:ext>
                </a:extLst>
              </p:cNvPr>
              <p:cNvSpPr/>
              <p:nvPr/>
            </p:nvSpPr>
            <p:spPr>
              <a:xfrm>
                <a:off x="4455186" y="2857500"/>
                <a:ext cx="887997" cy="322873"/>
              </a:xfrm>
              <a:custGeom>
                <a:avLst/>
                <a:gdLst>
                  <a:gd name="connsiteX0" fmla="*/ -1568 w 887997"/>
                  <a:gd name="connsiteY0" fmla="*/ 323093 h 322873"/>
                  <a:gd name="connsiteX1" fmla="*/ -1568 w 887997"/>
                  <a:gd name="connsiteY1" fmla="*/ 220 h 322873"/>
                  <a:gd name="connsiteX2" fmla="*/ 886429 w 887997"/>
                  <a:gd name="connsiteY2" fmla="*/ 220 h 322873"/>
                  <a:gd name="connsiteX3" fmla="*/ 886429 w 887997"/>
                  <a:gd name="connsiteY3" fmla="*/ 323093 h 32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7997" h="322873">
                    <a:moveTo>
                      <a:pt x="-1568" y="323093"/>
                    </a:moveTo>
                    <a:lnTo>
                      <a:pt x="-1568" y="220"/>
                    </a:lnTo>
                    <a:lnTo>
                      <a:pt x="886429" y="220"/>
                    </a:lnTo>
                    <a:lnTo>
                      <a:pt x="886429" y="323093"/>
                    </a:lnTo>
                    <a:close/>
                  </a:path>
                </a:pathLst>
              </a:custGeom>
              <a:solidFill>
                <a:srgbClr val="456EA9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2" name="Рисунок 18">
                <a:extLst>
                  <a:ext uri="{FF2B5EF4-FFF2-40B4-BE49-F238E27FC236}">
                    <a16:creationId xmlns:a16="http://schemas.microsoft.com/office/drawing/2014/main" id="{6BB97EC6-6DB3-4626-8C12-17476267EFB0}"/>
                  </a:ext>
                </a:extLst>
              </p:cNvPr>
              <p:cNvSpPr/>
              <p:nvPr/>
            </p:nvSpPr>
            <p:spPr>
              <a:xfrm>
                <a:off x="4049365" y="2898154"/>
                <a:ext cx="485090" cy="354867"/>
              </a:xfrm>
              <a:custGeom>
                <a:avLst/>
                <a:gdLst>
                  <a:gd name="connsiteX0" fmla="*/ 354349 w 485090"/>
                  <a:gd name="connsiteY0" fmla="*/ 270698 h 354867"/>
                  <a:gd name="connsiteX1" fmla="*/ 394513 w 485090"/>
                  <a:gd name="connsiteY1" fmla="*/ 270698 h 354867"/>
                  <a:gd name="connsiteX2" fmla="*/ 397632 w 485090"/>
                  <a:gd name="connsiteY2" fmla="*/ 297180 h 354867"/>
                  <a:gd name="connsiteX3" fmla="*/ 483522 w 485090"/>
                  <a:gd name="connsiteY3" fmla="*/ 297180 h 354867"/>
                  <a:gd name="connsiteX4" fmla="*/ 464248 w 485090"/>
                  <a:gd name="connsiteY4" fmla="*/ 321514 h 354867"/>
                  <a:gd name="connsiteX5" fmla="*/ 451420 w 485090"/>
                  <a:gd name="connsiteY5" fmla="*/ 326045 h 354867"/>
                  <a:gd name="connsiteX6" fmla="*/ 398456 w 485090"/>
                  <a:gd name="connsiteY6" fmla="*/ 326251 h 354867"/>
                  <a:gd name="connsiteX7" fmla="*/ 396867 w 485090"/>
                  <a:gd name="connsiteY7" fmla="*/ 337844 h 354867"/>
                  <a:gd name="connsiteX8" fmla="*/ 378418 w 485090"/>
                  <a:gd name="connsiteY8" fmla="*/ 355087 h 354867"/>
                  <a:gd name="connsiteX9" fmla="*/ 287202 w 485090"/>
                  <a:gd name="connsiteY9" fmla="*/ 355087 h 354867"/>
                  <a:gd name="connsiteX10" fmla="*/ 270519 w 485090"/>
                  <a:gd name="connsiteY10" fmla="*/ 354204 h 354867"/>
                  <a:gd name="connsiteX11" fmla="*/ 268841 w 485090"/>
                  <a:gd name="connsiteY11" fmla="*/ 327281 h 354867"/>
                  <a:gd name="connsiteX12" fmla="*/ 252746 w 485090"/>
                  <a:gd name="connsiteY12" fmla="*/ 326339 h 354867"/>
                  <a:gd name="connsiteX13" fmla="*/ 174831 w 485090"/>
                  <a:gd name="connsiteY13" fmla="*/ 326339 h 354867"/>
                  <a:gd name="connsiteX14" fmla="*/ 157882 w 485090"/>
                  <a:gd name="connsiteY14" fmla="*/ 317689 h 354867"/>
                  <a:gd name="connsiteX15" fmla="*/ 32740 w 485090"/>
                  <a:gd name="connsiteY15" fmla="*/ 317865 h 354867"/>
                  <a:gd name="connsiteX16" fmla="*/ -1568 w 485090"/>
                  <a:gd name="connsiteY16" fmla="*/ 325986 h 354867"/>
                  <a:gd name="connsiteX17" fmla="*/ -1568 w 485090"/>
                  <a:gd name="connsiteY17" fmla="*/ 265961 h 354867"/>
                  <a:gd name="connsiteX18" fmla="*/ 14350 w 485090"/>
                  <a:gd name="connsiteY18" fmla="*/ 262106 h 354867"/>
                  <a:gd name="connsiteX19" fmla="*/ 14350 w 485090"/>
                  <a:gd name="connsiteY19" fmla="*/ 154178 h 354867"/>
                  <a:gd name="connsiteX20" fmla="*/ 50071 w 485090"/>
                  <a:gd name="connsiteY20" fmla="*/ 147704 h 354867"/>
                  <a:gd name="connsiteX21" fmla="*/ 153057 w 485090"/>
                  <a:gd name="connsiteY21" fmla="*/ 130462 h 354867"/>
                  <a:gd name="connsiteX22" fmla="*/ 172182 w 485090"/>
                  <a:gd name="connsiteY22" fmla="*/ 115543 h 354867"/>
                  <a:gd name="connsiteX23" fmla="*/ 196781 w 485090"/>
                  <a:gd name="connsiteY23" fmla="*/ 55753 h 354867"/>
                  <a:gd name="connsiteX24" fmla="*/ 201518 w 485090"/>
                  <a:gd name="connsiteY24" fmla="*/ 42159 h 354867"/>
                  <a:gd name="connsiteX25" fmla="*/ 174154 w 485090"/>
                  <a:gd name="connsiteY25" fmla="*/ 39864 h 354867"/>
                  <a:gd name="connsiteX26" fmla="*/ 198047 w 485090"/>
                  <a:gd name="connsiteY26" fmla="*/ 20120 h 354867"/>
                  <a:gd name="connsiteX27" fmla="*/ 248715 w 485090"/>
                  <a:gd name="connsiteY27" fmla="*/ 5761 h 354867"/>
                  <a:gd name="connsiteX28" fmla="*/ 354378 w 485090"/>
                  <a:gd name="connsiteY28" fmla="*/ 759 h 354867"/>
                  <a:gd name="connsiteX29" fmla="*/ 294853 w 485090"/>
                  <a:gd name="connsiteY29" fmla="*/ 128078 h 354867"/>
                  <a:gd name="connsiteX30" fmla="*/ 294853 w 485090"/>
                  <a:gd name="connsiteY30" fmla="*/ 70671 h 354867"/>
                  <a:gd name="connsiteX31" fmla="*/ 281612 w 485090"/>
                  <a:gd name="connsiteY31" fmla="*/ 58137 h 354867"/>
                  <a:gd name="connsiteX32" fmla="*/ 230119 w 485090"/>
                  <a:gd name="connsiteY32" fmla="*/ 58137 h 354867"/>
                  <a:gd name="connsiteX33" fmla="*/ 214936 w 485090"/>
                  <a:gd name="connsiteY33" fmla="*/ 68729 h 354867"/>
                  <a:gd name="connsiteX34" fmla="*/ 196163 w 485090"/>
                  <a:gd name="connsiteY34" fmla="*/ 118221 h 354867"/>
                  <a:gd name="connsiteX35" fmla="*/ 194133 w 485090"/>
                  <a:gd name="connsiteY35" fmla="*/ 128108 h 35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5090" h="354867">
                    <a:moveTo>
                      <a:pt x="354349" y="270698"/>
                    </a:moveTo>
                    <a:lnTo>
                      <a:pt x="394513" y="270698"/>
                    </a:lnTo>
                    <a:cubicBezTo>
                      <a:pt x="395602" y="279849"/>
                      <a:pt x="396543" y="287823"/>
                      <a:pt x="397632" y="297180"/>
                    </a:cubicBezTo>
                    <a:lnTo>
                      <a:pt x="483522" y="297180"/>
                    </a:lnTo>
                    <a:cubicBezTo>
                      <a:pt x="477519" y="305622"/>
                      <a:pt x="471104" y="313743"/>
                      <a:pt x="464248" y="321514"/>
                    </a:cubicBezTo>
                    <a:cubicBezTo>
                      <a:pt x="460629" y="324470"/>
                      <a:pt x="456098" y="326072"/>
                      <a:pt x="451420" y="326045"/>
                    </a:cubicBezTo>
                    <a:cubicBezTo>
                      <a:pt x="433765" y="326545"/>
                      <a:pt x="416404" y="326251"/>
                      <a:pt x="398456" y="326251"/>
                    </a:cubicBezTo>
                    <a:cubicBezTo>
                      <a:pt x="397750" y="331253"/>
                      <a:pt x="397043" y="334549"/>
                      <a:pt x="396867" y="337844"/>
                    </a:cubicBezTo>
                    <a:cubicBezTo>
                      <a:pt x="396043" y="355028"/>
                      <a:pt x="396102" y="355087"/>
                      <a:pt x="378418" y="355087"/>
                    </a:cubicBezTo>
                    <a:cubicBezTo>
                      <a:pt x="348022" y="355087"/>
                      <a:pt x="317627" y="355087"/>
                      <a:pt x="287202" y="355087"/>
                    </a:cubicBezTo>
                    <a:cubicBezTo>
                      <a:pt x="281965" y="355087"/>
                      <a:pt x="276698" y="354557"/>
                      <a:pt x="270519" y="354204"/>
                    </a:cubicBezTo>
                    <a:cubicBezTo>
                      <a:pt x="269959" y="344965"/>
                      <a:pt x="269430" y="336844"/>
                      <a:pt x="268841" y="327281"/>
                    </a:cubicBezTo>
                    <a:cubicBezTo>
                      <a:pt x="263104" y="326928"/>
                      <a:pt x="257925" y="326369"/>
                      <a:pt x="252746" y="326339"/>
                    </a:cubicBezTo>
                    <a:cubicBezTo>
                      <a:pt x="226765" y="326339"/>
                      <a:pt x="200783" y="325986"/>
                      <a:pt x="174831" y="326339"/>
                    </a:cubicBezTo>
                    <a:cubicBezTo>
                      <a:pt x="168004" y="326864"/>
                      <a:pt x="161472" y="323523"/>
                      <a:pt x="157882" y="317689"/>
                    </a:cubicBezTo>
                    <a:cubicBezTo>
                      <a:pt x="124515" y="272199"/>
                      <a:pt x="65637" y="272081"/>
                      <a:pt x="32740" y="317865"/>
                    </a:cubicBezTo>
                    <a:cubicBezTo>
                      <a:pt x="22913" y="331547"/>
                      <a:pt x="11084" y="324309"/>
                      <a:pt x="-1568" y="325986"/>
                    </a:cubicBezTo>
                    <a:lnTo>
                      <a:pt x="-1568" y="265961"/>
                    </a:lnTo>
                    <a:lnTo>
                      <a:pt x="14350" y="262106"/>
                    </a:lnTo>
                    <a:lnTo>
                      <a:pt x="14350" y="154178"/>
                    </a:lnTo>
                    <a:cubicBezTo>
                      <a:pt x="27150" y="151853"/>
                      <a:pt x="38596" y="149676"/>
                      <a:pt x="50071" y="147704"/>
                    </a:cubicBezTo>
                    <a:cubicBezTo>
                      <a:pt x="84351" y="141819"/>
                      <a:pt x="118630" y="135934"/>
                      <a:pt x="153057" y="130462"/>
                    </a:cubicBezTo>
                    <a:cubicBezTo>
                      <a:pt x="162708" y="128932"/>
                      <a:pt x="168593" y="125224"/>
                      <a:pt x="172182" y="115543"/>
                    </a:cubicBezTo>
                    <a:cubicBezTo>
                      <a:pt x="179686" y="95358"/>
                      <a:pt x="188572" y="75673"/>
                      <a:pt x="196781" y="55753"/>
                    </a:cubicBezTo>
                    <a:cubicBezTo>
                      <a:pt x="198400" y="51810"/>
                      <a:pt x="199724" y="47691"/>
                      <a:pt x="201518" y="42159"/>
                    </a:cubicBezTo>
                    <a:lnTo>
                      <a:pt x="174154" y="39864"/>
                    </a:lnTo>
                    <a:cubicBezTo>
                      <a:pt x="179421" y="30581"/>
                      <a:pt x="187924" y="23557"/>
                      <a:pt x="198047" y="20120"/>
                    </a:cubicBezTo>
                    <a:cubicBezTo>
                      <a:pt x="214524" y="14003"/>
                      <a:pt x="231473" y="9201"/>
                      <a:pt x="248715" y="5761"/>
                    </a:cubicBezTo>
                    <a:cubicBezTo>
                      <a:pt x="283024" y="-124"/>
                      <a:pt x="317803" y="-388"/>
                      <a:pt x="354378" y="759"/>
                    </a:cubicBezTo>
                    <a:close/>
                    <a:moveTo>
                      <a:pt x="294853" y="128078"/>
                    </a:moveTo>
                    <a:cubicBezTo>
                      <a:pt x="294853" y="107717"/>
                      <a:pt x="294529" y="89179"/>
                      <a:pt x="294853" y="70671"/>
                    </a:cubicBezTo>
                    <a:cubicBezTo>
                      <a:pt x="295088" y="60873"/>
                      <a:pt x="290851" y="57872"/>
                      <a:pt x="281612" y="58137"/>
                    </a:cubicBezTo>
                    <a:cubicBezTo>
                      <a:pt x="264457" y="58578"/>
                      <a:pt x="247273" y="58607"/>
                      <a:pt x="230119" y="58137"/>
                    </a:cubicBezTo>
                    <a:cubicBezTo>
                      <a:pt x="221880" y="57901"/>
                      <a:pt x="217643" y="61226"/>
                      <a:pt x="214936" y="68729"/>
                    </a:cubicBezTo>
                    <a:cubicBezTo>
                      <a:pt x="209051" y="85325"/>
                      <a:pt x="202342" y="101714"/>
                      <a:pt x="196163" y="118221"/>
                    </a:cubicBezTo>
                    <a:cubicBezTo>
                      <a:pt x="195222" y="121461"/>
                      <a:pt x="194545" y="124765"/>
                      <a:pt x="194133" y="128108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3" name="Рисунок 18">
                <a:extLst>
                  <a:ext uri="{FF2B5EF4-FFF2-40B4-BE49-F238E27FC236}">
                    <a16:creationId xmlns:a16="http://schemas.microsoft.com/office/drawing/2014/main" id="{80CC7CDE-4172-462C-882C-CDFAF471A1AE}"/>
                  </a:ext>
                </a:extLst>
              </p:cNvPr>
              <p:cNvSpPr/>
              <p:nvPr/>
            </p:nvSpPr>
            <p:spPr>
              <a:xfrm>
                <a:off x="4082634" y="3193731"/>
                <a:ext cx="127276" cy="127327"/>
              </a:xfrm>
              <a:custGeom>
                <a:avLst/>
                <a:gdLst>
                  <a:gd name="connsiteX0" fmla="*/ 62704 w 127276"/>
                  <a:gd name="connsiteY0" fmla="*/ 127539 h 127327"/>
                  <a:gd name="connsiteX1" fmla="*/ -1558 w 127276"/>
                  <a:gd name="connsiteY1" fmla="*/ 65230 h 127327"/>
                  <a:gd name="connsiteX2" fmla="*/ -1558 w 127276"/>
                  <a:gd name="connsiteY2" fmla="*/ 64954 h 127327"/>
                  <a:gd name="connsiteX3" fmla="*/ 60939 w 127276"/>
                  <a:gd name="connsiteY3" fmla="*/ 229 h 127327"/>
                  <a:gd name="connsiteX4" fmla="*/ 62263 w 127276"/>
                  <a:gd name="connsiteY4" fmla="*/ 220 h 127327"/>
                  <a:gd name="connsiteX5" fmla="*/ 125702 w 127276"/>
                  <a:gd name="connsiteY5" fmla="*/ 63659 h 127327"/>
                  <a:gd name="connsiteX6" fmla="*/ 63646 w 127276"/>
                  <a:gd name="connsiteY6" fmla="*/ 127533 h 127327"/>
                  <a:gd name="connsiteX7" fmla="*/ 62704 w 127276"/>
                  <a:gd name="connsiteY7" fmla="*/ 127539 h 127327"/>
                  <a:gd name="connsiteX8" fmla="*/ 61439 w 127276"/>
                  <a:gd name="connsiteY8" fmla="*/ 30880 h 127327"/>
                  <a:gd name="connsiteX9" fmla="*/ 29043 w 127276"/>
                  <a:gd name="connsiteY9" fmla="*/ 64628 h 127327"/>
                  <a:gd name="connsiteX10" fmla="*/ 29072 w 127276"/>
                  <a:gd name="connsiteY10" fmla="*/ 65219 h 127327"/>
                  <a:gd name="connsiteX11" fmla="*/ 62381 w 127276"/>
                  <a:gd name="connsiteY11" fmla="*/ 97232 h 127327"/>
                  <a:gd name="connsiteX12" fmla="*/ 95836 w 127276"/>
                  <a:gd name="connsiteY12" fmla="*/ 63895 h 127327"/>
                  <a:gd name="connsiteX13" fmla="*/ 95836 w 127276"/>
                  <a:gd name="connsiteY13" fmla="*/ 63659 h 127327"/>
                  <a:gd name="connsiteX14" fmla="*/ 61527 w 127276"/>
                  <a:gd name="connsiteY14" fmla="*/ 30732 h 127327"/>
                  <a:gd name="connsiteX15" fmla="*/ 61439 w 127276"/>
                  <a:gd name="connsiteY15" fmla="*/ 30733 h 12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7276" h="127327">
                    <a:moveTo>
                      <a:pt x="62704" y="127539"/>
                    </a:moveTo>
                    <a:cubicBezTo>
                      <a:pt x="27748" y="128078"/>
                      <a:pt x="-1029" y="100181"/>
                      <a:pt x="-1558" y="65230"/>
                    </a:cubicBezTo>
                    <a:cubicBezTo>
                      <a:pt x="-1558" y="65138"/>
                      <a:pt x="-1558" y="65046"/>
                      <a:pt x="-1558" y="64954"/>
                    </a:cubicBezTo>
                    <a:cubicBezTo>
                      <a:pt x="-2176" y="29825"/>
                      <a:pt x="25806" y="847"/>
                      <a:pt x="60939" y="229"/>
                    </a:cubicBezTo>
                    <a:cubicBezTo>
                      <a:pt x="61380" y="223"/>
                      <a:pt x="61822" y="217"/>
                      <a:pt x="62263" y="220"/>
                    </a:cubicBezTo>
                    <a:cubicBezTo>
                      <a:pt x="97278" y="270"/>
                      <a:pt x="125643" y="28643"/>
                      <a:pt x="125702" y="63659"/>
                    </a:cubicBezTo>
                    <a:cubicBezTo>
                      <a:pt x="126202" y="98432"/>
                      <a:pt x="98425" y="127029"/>
                      <a:pt x="63646" y="127533"/>
                    </a:cubicBezTo>
                    <a:cubicBezTo>
                      <a:pt x="63322" y="127537"/>
                      <a:pt x="63028" y="127540"/>
                      <a:pt x="62704" y="127539"/>
                    </a:cubicBezTo>
                    <a:close/>
                    <a:moveTo>
                      <a:pt x="61439" y="30880"/>
                    </a:moveTo>
                    <a:cubicBezTo>
                      <a:pt x="43166" y="31257"/>
                      <a:pt x="28690" y="46366"/>
                      <a:pt x="29043" y="64628"/>
                    </a:cubicBezTo>
                    <a:cubicBezTo>
                      <a:pt x="29072" y="64825"/>
                      <a:pt x="29072" y="65022"/>
                      <a:pt x="29072" y="65219"/>
                    </a:cubicBezTo>
                    <a:cubicBezTo>
                      <a:pt x="29543" y="83209"/>
                      <a:pt x="44373" y="97480"/>
                      <a:pt x="62381" y="97232"/>
                    </a:cubicBezTo>
                    <a:cubicBezTo>
                      <a:pt x="80830" y="97265"/>
                      <a:pt x="95807" y="82340"/>
                      <a:pt x="95836" y="63895"/>
                    </a:cubicBezTo>
                    <a:cubicBezTo>
                      <a:pt x="95836" y="63816"/>
                      <a:pt x="95836" y="63738"/>
                      <a:pt x="95836" y="63659"/>
                    </a:cubicBezTo>
                    <a:cubicBezTo>
                      <a:pt x="95454" y="45089"/>
                      <a:pt x="80094" y="30347"/>
                      <a:pt x="61527" y="30732"/>
                    </a:cubicBezTo>
                    <a:cubicBezTo>
                      <a:pt x="61498" y="30732"/>
                      <a:pt x="61469" y="30733"/>
                      <a:pt x="61439" y="30733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4" name="Рисунок 18">
                <a:extLst>
                  <a:ext uri="{FF2B5EF4-FFF2-40B4-BE49-F238E27FC236}">
                    <a16:creationId xmlns:a16="http://schemas.microsoft.com/office/drawing/2014/main" id="{927A3A30-E8BF-4AA4-9F37-F51294E72F7A}"/>
                  </a:ext>
                </a:extLst>
              </p:cNvPr>
              <p:cNvSpPr/>
              <p:nvPr/>
            </p:nvSpPr>
            <p:spPr>
              <a:xfrm>
                <a:off x="4517300" y="3193672"/>
                <a:ext cx="127325" cy="127214"/>
              </a:xfrm>
              <a:custGeom>
                <a:avLst/>
                <a:gdLst>
                  <a:gd name="connsiteX0" fmla="*/ 125751 w 127325"/>
                  <a:gd name="connsiteY0" fmla="*/ 63512 h 127214"/>
                  <a:gd name="connsiteX1" fmla="*/ 63665 w 127325"/>
                  <a:gd name="connsiteY1" fmla="*/ 127415 h 127214"/>
                  <a:gd name="connsiteX2" fmla="*/ 62930 w 127325"/>
                  <a:gd name="connsiteY2" fmla="*/ 127421 h 127214"/>
                  <a:gd name="connsiteX3" fmla="*/ -1568 w 127325"/>
                  <a:gd name="connsiteY3" fmla="*/ 65410 h 127214"/>
                  <a:gd name="connsiteX4" fmla="*/ -1568 w 127325"/>
                  <a:gd name="connsiteY4" fmla="*/ 63571 h 127214"/>
                  <a:gd name="connsiteX5" fmla="*/ 62135 w 127325"/>
                  <a:gd name="connsiteY5" fmla="*/ 220 h 127214"/>
                  <a:gd name="connsiteX6" fmla="*/ 125751 w 127325"/>
                  <a:gd name="connsiteY6" fmla="*/ 63364 h 127214"/>
                  <a:gd name="connsiteX7" fmla="*/ 125751 w 127325"/>
                  <a:gd name="connsiteY7" fmla="*/ 63512 h 127214"/>
                  <a:gd name="connsiteX8" fmla="*/ 62135 w 127325"/>
                  <a:gd name="connsiteY8" fmla="*/ 30762 h 127214"/>
                  <a:gd name="connsiteX9" fmla="*/ 28798 w 127325"/>
                  <a:gd name="connsiteY9" fmla="*/ 64040 h 127214"/>
                  <a:gd name="connsiteX10" fmla="*/ 28798 w 127325"/>
                  <a:gd name="connsiteY10" fmla="*/ 64336 h 127214"/>
                  <a:gd name="connsiteX11" fmla="*/ 61459 w 127325"/>
                  <a:gd name="connsiteY11" fmla="*/ 97203 h 127214"/>
                  <a:gd name="connsiteX12" fmla="*/ 95620 w 127325"/>
                  <a:gd name="connsiteY12" fmla="*/ 64277 h 127214"/>
                  <a:gd name="connsiteX13" fmla="*/ 62135 w 127325"/>
                  <a:gd name="connsiteY13" fmla="*/ 30762 h 12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325" h="127214">
                    <a:moveTo>
                      <a:pt x="125751" y="63512"/>
                    </a:moveTo>
                    <a:cubicBezTo>
                      <a:pt x="126251" y="98301"/>
                      <a:pt x="98474" y="126911"/>
                      <a:pt x="63665" y="127415"/>
                    </a:cubicBezTo>
                    <a:cubicBezTo>
                      <a:pt x="63430" y="127418"/>
                      <a:pt x="63165" y="127421"/>
                      <a:pt x="62930" y="127421"/>
                    </a:cubicBezTo>
                    <a:cubicBezTo>
                      <a:pt x="28003" y="128105"/>
                      <a:pt x="-862" y="100342"/>
                      <a:pt x="-1568" y="65410"/>
                    </a:cubicBezTo>
                    <a:cubicBezTo>
                      <a:pt x="-1568" y="64797"/>
                      <a:pt x="-1568" y="64184"/>
                      <a:pt x="-1568" y="63571"/>
                    </a:cubicBezTo>
                    <a:cubicBezTo>
                      <a:pt x="-1451" y="28499"/>
                      <a:pt x="27061" y="155"/>
                      <a:pt x="62135" y="220"/>
                    </a:cubicBezTo>
                    <a:cubicBezTo>
                      <a:pt x="97150" y="91"/>
                      <a:pt x="125633" y="28361"/>
                      <a:pt x="125751" y="63364"/>
                    </a:cubicBezTo>
                    <a:cubicBezTo>
                      <a:pt x="125751" y="63413"/>
                      <a:pt x="125751" y="63463"/>
                      <a:pt x="125751" y="63512"/>
                    </a:cubicBezTo>
                    <a:close/>
                    <a:moveTo>
                      <a:pt x="62135" y="30762"/>
                    </a:moveTo>
                    <a:cubicBezTo>
                      <a:pt x="43745" y="30746"/>
                      <a:pt x="28827" y="45645"/>
                      <a:pt x="28798" y="64040"/>
                    </a:cubicBezTo>
                    <a:cubicBezTo>
                      <a:pt x="28798" y="64139"/>
                      <a:pt x="28798" y="64237"/>
                      <a:pt x="28798" y="64336"/>
                    </a:cubicBezTo>
                    <a:cubicBezTo>
                      <a:pt x="29210" y="82240"/>
                      <a:pt x="43569" y="96690"/>
                      <a:pt x="61459" y="97203"/>
                    </a:cubicBezTo>
                    <a:cubicBezTo>
                      <a:pt x="79908" y="97386"/>
                      <a:pt x="95120" y="82734"/>
                      <a:pt x="95620" y="64277"/>
                    </a:cubicBezTo>
                    <a:cubicBezTo>
                      <a:pt x="95561" y="45806"/>
                      <a:pt x="80614" y="30843"/>
                      <a:pt x="62135" y="30762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5" name="Рисунок 18">
                <a:extLst>
                  <a:ext uri="{FF2B5EF4-FFF2-40B4-BE49-F238E27FC236}">
                    <a16:creationId xmlns:a16="http://schemas.microsoft.com/office/drawing/2014/main" id="{E264416A-B6F0-4B19-9FA8-30DD6396D227}"/>
                  </a:ext>
                </a:extLst>
              </p:cNvPr>
              <p:cNvSpPr/>
              <p:nvPr/>
            </p:nvSpPr>
            <p:spPr>
              <a:xfrm>
                <a:off x="5115196" y="3193668"/>
                <a:ext cx="127238" cy="127210"/>
              </a:xfrm>
              <a:custGeom>
                <a:avLst/>
                <a:gdLst>
                  <a:gd name="connsiteX0" fmla="*/ 62171 w 127238"/>
                  <a:gd name="connsiteY0" fmla="*/ 127425 h 127210"/>
                  <a:gd name="connsiteX1" fmla="*/ -1562 w 127238"/>
                  <a:gd name="connsiteY1" fmla="*/ 65286 h 127210"/>
                  <a:gd name="connsiteX2" fmla="*/ -1562 w 127238"/>
                  <a:gd name="connsiteY2" fmla="*/ 64457 h 127210"/>
                  <a:gd name="connsiteX3" fmla="*/ 60906 w 127238"/>
                  <a:gd name="connsiteY3" fmla="*/ 227 h 127210"/>
                  <a:gd name="connsiteX4" fmla="*/ 62554 w 127238"/>
                  <a:gd name="connsiteY4" fmla="*/ 224 h 127210"/>
                  <a:gd name="connsiteX5" fmla="*/ 125669 w 127238"/>
                  <a:gd name="connsiteY5" fmla="*/ 64102 h 127210"/>
                  <a:gd name="connsiteX6" fmla="*/ 125669 w 127238"/>
                  <a:gd name="connsiteY6" fmla="*/ 64104 h 127210"/>
                  <a:gd name="connsiteX7" fmla="*/ 62819 w 127238"/>
                  <a:gd name="connsiteY7" fmla="*/ 127426 h 127210"/>
                  <a:gd name="connsiteX8" fmla="*/ 62171 w 127238"/>
                  <a:gd name="connsiteY8" fmla="*/ 127425 h 127210"/>
                  <a:gd name="connsiteX9" fmla="*/ 59994 w 127238"/>
                  <a:gd name="connsiteY9" fmla="*/ 97147 h 127210"/>
                  <a:gd name="connsiteX10" fmla="*/ 95303 w 127238"/>
                  <a:gd name="connsiteY10" fmla="*/ 65546 h 127210"/>
                  <a:gd name="connsiteX11" fmla="*/ 64701 w 127238"/>
                  <a:gd name="connsiteY11" fmla="*/ 30854 h 127210"/>
                  <a:gd name="connsiteX12" fmla="*/ 28628 w 127238"/>
                  <a:gd name="connsiteY12" fmla="*/ 61597 h 127210"/>
                  <a:gd name="connsiteX13" fmla="*/ 28628 w 127238"/>
                  <a:gd name="connsiteY13" fmla="*/ 61603 h 127210"/>
                  <a:gd name="connsiteX14" fmla="*/ 59994 w 127238"/>
                  <a:gd name="connsiteY14" fmla="*/ 97147 h 12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238" h="127210">
                    <a:moveTo>
                      <a:pt x="62171" y="127425"/>
                    </a:moveTo>
                    <a:cubicBezTo>
                      <a:pt x="27421" y="127864"/>
                      <a:pt x="-1121" y="100043"/>
                      <a:pt x="-1562" y="65286"/>
                    </a:cubicBezTo>
                    <a:cubicBezTo>
                      <a:pt x="-1562" y="65010"/>
                      <a:pt x="-1562" y="64733"/>
                      <a:pt x="-1562" y="64457"/>
                    </a:cubicBezTo>
                    <a:cubicBezTo>
                      <a:pt x="-2062" y="29473"/>
                      <a:pt x="25920" y="715"/>
                      <a:pt x="60906" y="227"/>
                    </a:cubicBezTo>
                    <a:cubicBezTo>
                      <a:pt x="61435" y="218"/>
                      <a:pt x="61995" y="218"/>
                      <a:pt x="62554" y="224"/>
                    </a:cubicBezTo>
                    <a:cubicBezTo>
                      <a:pt x="97627" y="435"/>
                      <a:pt x="125875" y="29033"/>
                      <a:pt x="125669" y="64102"/>
                    </a:cubicBezTo>
                    <a:cubicBezTo>
                      <a:pt x="125669" y="64102"/>
                      <a:pt x="125669" y="64103"/>
                      <a:pt x="125669" y="64104"/>
                    </a:cubicBezTo>
                    <a:cubicBezTo>
                      <a:pt x="125786" y="98945"/>
                      <a:pt x="97657" y="127295"/>
                      <a:pt x="62819" y="127426"/>
                    </a:cubicBezTo>
                    <a:cubicBezTo>
                      <a:pt x="62612" y="127427"/>
                      <a:pt x="62377" y="127426"/>
                      <a:pt x="62171" y="127425"/>
                    </a:cubicBezTo>
                    <a:close/>
                    <a:moveTo>
                      <a:pt x="59994" y="97147"/>
                    </a:moveTo>
                    <a:cubicBezTo>
                      <a:pt x="78472" y="98167"/>
                      <a:pt x="94273" y="84021"/>
                      <a:pt x="95303" y="65546"/>
                    </a:cubicBezTo>
                    <a:cubicBezTo>
                      <a:pt x="96097" y="47629"/>
                      <a:pt x="82592" y="32294"/>
                      <a:pt x="64701" y="30854"/>
                    </a:cubicBezTo>
                    <a:cubicBezTo>
                      <a:pt x="46253" y="29382"/>
                      <a:pt x="30099" y="43146"/>
                      <a:pt x="28628" y="61597"/>
                    </a:cubicBezTo>
                    <a:cubicBezTo>
                      <a:pt x="28628" y="61599"/>
                      <a:pt x="28628" y="61601"/>
                      <a:pt x="28628" y="61603"/>
                    </a:cubicBezTo>
                    <a:cubicBezTo>
                      <a:pt x="27597" y="80036"/>
                      <a:pt x="41574" y="95872"/>
                      <a:pt x="59994" y="97147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6" name="Рисунок 18">
                <a:extLst>
                  <a:ext uri="{FF2B5EF4-FFF2-40B4-BE49-F238E27FC236}">
                    <a16:creationId xmlns:a16="http://schemas.microsoft.com/office/drawing/2014/main" id="{B8304370-3A2B-46CE-867D-A1D74D1D6EC2}"/>
                  </a:ext>
                </a:extLst>
              </p:cNvPr>
              <p:cNvSpPr/>
              <p:nvPr/>
            </p:nvSpPr>
            <p:spPr>
              <a:xfrm>
                <a:off x="4971229" y="3193642"/>
                <a:ext cx="127097" cy="127245"/>
              </a:xfrm>
              <a:custGeom>
                <a:avLst/>
                <a:gdLst>
                  <a:gd name="connsiteX0" fmla="*/ 61312 w 127097"/>
                  <a:gd name="connsiteY0" fmla="*/ 127451 h 127245"/>
                  <a:gd name="connsiteX1" fmla="*/ -1568 w 127097"/>
                  <a:gd name="connsiteY1" fmla="*/ 64519 h 127245"/>
                  <a:gd name="connsiteX2" fmla="*/ -1568 w 127097"/>
                  <a:gd name="connsiteY2" fmla="*/ 63659 h 127245"/>
                  <a:gd name="connsiteX3" fmla="*/ 61518 w 127097"/>
                  <a:gd name="connsiteY3" fmla="*/ 220 h 127245"/>
                  <a:gd name="connsiteX4" fmla="*/ 61900 w 127097"/>
                  <a:gd name="connsiteY4" fmla="*/ 220 h 127245"/>
                  <a:gd name="connsiteX5" fmla="*/ 125516 w 127097"/>
                  <a:gd name="connsiteY5" fmla="*/ 63290 h 127245"/>
                  <a:gd name="connsiteX6" fmla="*/ 125516 w 127097"/>
                  <a:gd name="connsiteY6" fmla="*/ 64954 h 127245"/>
                  <a:gd name="connsiteX7" fmla="*/ 62282 w 127097"/>
                  <a:gd name="connsiteY7" fmla="*/ 127464 h 127245"/>
                  <a:gd name="connsiteX8" fmla="*/ 61312 w 127097"/>
                  <a:gd name="connsiteY8" fmla="*/ 127451 h 127245"/>
                  <a:gd name="connsiteX9" fmla="*/ 62459 w 127097"/>
                  <a:gd name="connsiteY9" fmla="*/ 30792 h 127245"/>
                  <a:gd name="connsiteX10" fmla="*/ 28621 w 127097"/>
                  <a:gd name="connsiteY10" fmla="*/ 63836 h 127245"/>
                  <a:gd name="connsiteX11" fmla="*/ 62341 w 127097"/>
                  <a:gd name="connsiteY11" fmla="*/ 97232 h 127245"/>
                  <a:gd name="connsiteX12" fmla="*/ 95473 w 127097"/>
                  <a:gd name="connsiteY12" fmla="*/ 64865 h 127245"/>
                  <a:gd name="connsiteX13" fmla="*/ 62871 w 127097"/>
                  <a:gd name="connsiteY13" fmla="*/ 30799 h 127245"/>
                  <a:gd name="connsiteX14" fmla="*/ 62459 w 127097"/>
                  <a:gd name="connsiteY14" fmla="*/ 30792 h 127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097" h="127245">
                    <a:moveTo>
                      <a:pt x="61312" y="127451"/>
                    </a:moveTo>
                    <a:cubicBezTo>
                      <a:pt x="26562" y="127438"/>
                      <a:pt x="-1598" y="99262"/>
                      <a:pt x="-1568" y="64519"/>
                    </a:cubicBezTo>
                    <a:cubicBezTo>
                      <a:pt x="-1568" y="64232"/>
                      <a:pt x="-1568" y="63946"/>
                      <a:pt x="-1568" y="63659"/>
                    </a:cubicBezTo>
                    <a:cubicBezTo>
                      <a:pt x="-1657" y="28720"/>
                      <a:pt x="26591" y="317"/>
                      <a:pt x="61518" y="220"/>
                    </a:cubicBezTo>
                    <a:cubicBezTo>
                      <a:pt x="61635" y="220"/>
                      <a:pt x="61782" y="220"/>
                      <a:pt x="61900" y="220"/>
                    </a:cubicBezTo>
                    <a:cubicBezTo>
                      <a:pt x="96885" y="64"/>
                      <a:pt x="125368" y="28303"/>
                      <a:pt x="125516" y="63290"/>
                    </a:cubicBezTo>
                    <a:cubicBezTo>
                      <a:pt x="125545" y="63845"/>
                      <a:pt x="125516" y="64399"/>
                      <a:pt x="125516" y="64954"/>
                    </a:cubicBezTo>
                    <a:cubicBezTo>
                      <a:pt x="125310" y="99681"/>
                      <a:pt x="97003" y="127668"/>
                      <a:pt x="62282" y="127464"/>
                    </a:cubicBezTo>
                    <a:cubicBezTo>
                      <a:pt x="61959" y="127462"/>
                      <a:pt x="61635" y="127458"/>
                      <a:pt x="61312" y="127451"/>
                    </a:cubicBezTo>
                    <a:close/>
                    <a:moveTo>
                      <a:pt x="62459" y="30792"/>
                    </a:moveTo>
                    <a:cubicBezTo>
                      <a:pt x="44010" y="30628"/>
                      <a:pt x="28886" y="45390"/>
                      <a:pt x="28621" y="63836"/>
                    </a:cubicBezTo>
                    <a:cubicBezTo>
                      <a:pt x="28827" y="82319"/>
                      <a:pt x="43863" y="97201"/>
                      <a:pt x="62341" y="97232"/>
                    </a:cubicBezTo>
                    <a:cubicBezTo>
                      <a:pt x="80261" y="97038"/>
                      <a:pt x="94855" y="82778"/>
                      <a:pt x="95473" y="64865"/>
                    </a:cubicBezTo>
                    <a:cubicBezTo>
                      <a:pt x="95885" y="46458"/>
                      <a:pt x="81291" y="31206"/>
                      <a:pt x="62871" y="30799"/>
                    </a:cubicBezTo>
                    <a:cubicBezTo>
                      <a:pt x="62753" y="30796"/>
                      <a:pt x="62606" y="30794"/>
                      <a:pt x="62459" y="30792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7" name="Рисунок 18">
                <a:extLst>
                  <a:ext uri="{FF2B5EF4-FFF2-40B4-BE49-F238E27FC236}">
                    <a16:creationId xmlns:a16="http://schemas.microsoft.com/office/drawing/2014/main" id="{ED0D7CE1-12D7-4745-9463-4CA06352713A}"/>
                  </a:ext>
                </a:extLst>
              </p:cNvPr>
              <p:cNvSpPr/>
              <p:nvPr/>
            </p:nvSpPr>
            <p:spPr>
              <a:xfrm>
                <a:off x="4661319" y="3193665"/>
                <a:ext cx="127247" cy="126923"/>
              </a:xfrm>
              <a:custGeom>
                <a:avLst/>
                <a:gdLst>
                  <a:gd name="connsiteX0" fmla="*/ 61942 w 127247"/>
                  <a:gd name="connsiteY0" fmla="*/ 127134 h 126923"/>
                  <a:gd name="connsiteX1" fmla="*/ -1555 w 127247"/>
                  <a:gd name="connsiteY1" fmla="*/ 62694 h 126923"/>
                  <a:gd name="connsiteX2" fmla="*/ 62796 w 127247"/>
                  <a:gd name="connsiteY2" fmla="*/ 227 h 126923"/>
                  <a:gd name="connsiteX3" fmla="*/ 62855 w 127247"/>
                  <a:gd name="connsiteY3" fmla="*/ 227 h 126923"/>
                  <a:gd name="connsiteX4" fmla="*/ 125676 w 127247"/>
                  <a:gd name="connsiteY4" fmla="*/ 64277 h 126923"/>
                  <a:gd name="connsiteX5" fmla="*/ 125676 w 127247"/>
                  <a:gd name="connsiteY5" fmla="*/ 64313 h 126923"/>
                  <a:gd name="connsiteX6" fmla="*/ 63149 w 127247"/>
                  <a:gd name="connsiteY6" fmla="*/ 127143 h 126923"/>
                  <a:gd name="connsiteX7" fmla="*/ 61942 w 127247"/>
                  <a:gd name="connsiteY7" fmla="*/ 127134 h 126923"/>
                  <a:gd name="connsiteX8" fmla="*/ 62237 w 127247"/>
                  <a:gd name="connsiteY8" fmla="*/ 97386 h 126923"/>
                  <a:gd name="connsiteX9" fmla="*/ 95516 w 127247"/>
                  <a:gd name="connsiteY9" fmla="*/ 63580 h 126923"/>
                  <a:gd name="connsiteX10" fmla="*/ 95516 w 127247"/>
                  <a:gd name="connsiteY10" fmla="*/ 63548 h 126923"/>
                  <a:gd name="connsiteX11" fmla="*/ 61236 w 127247"/>
                  <a:gd name="connsiteY11" fmla="*/ 30769 h 126923"/>
                  <a:gd name="connsiteX12" fmla="*/ 28869 w 127247"/>
                  <a:gd name="connsiteY12" fmla="*/ 63754 h 126923"/>
                  <a:gd name="connsiteX13" fmla="*/ 62295 w 127247"/>
                  <a:gd name="connsiteY13" fmla="*/ 97386 h 12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247" h="126923">
                    <a:moveTo>
                      <a:pt x="61942" y="127134"/>
                    </a:moveTo>
                    <a:cubicBezTo>
                      <a:pt x="25368" y="126810"/>
                      <a:pt x="-2261" y="98769"/>
                      <a:pt x="-1555" y="62694"/>
                    </a:cubicBezTo>
                    <a:cubicBezTo>
                      <a:pt x="-1026" y="27678"/>
                      <a:pt x="27751" y="-291"/>
                      <a:pt x="62796" y="227"/>
                    </a:cubicBezTo>
                    <a:cubicBezTo>
                      <a:pt x="62796" y="227"/>
                      <a:pt x="62825" y="227"/>
                      <a:pt x="62855" y="227"/>
                    </a:cubicBezTo>
                    <a:cubicBezTo>
                      <a:pt x="97899" y="565"/>
                      <a:pt x="126029" y="29243"/>
                      <a:pt x="125676" y="64277"/>
                    </a:cubicBezTo>
                    <a:cubicBezTo>
                      <a:pt x="125676" y="64289"/>
                      <a:pt x="125676" y="64301"/>
                      <a:pt x="125676" y="64313"/>
                    </a:cubicBezTo>
                    <a:cubicBezTo>
                      <a:pt x="125764" y="98926"/>
                      <a:pt x="97781" y="127056"/>
                      <a:pt x="63149" y="127143"/>
                    </a:cubicBezTo>
                    <a:cubicBezTo>
                      <a:pt x="62766" y="127143"/>
                      <a:pt x="62354" y="127141"/>
                      <a:pt x="61942" y="127134"/>
                    </a:cubicBezTo>
                    <a:close/>
                    <a:moveTo>
                      <a:pt x="62237" y="97386"/>
                    </a:moveTo>
                    <a:cubicBezTo>
                      <a:pt x="80774" y="97240"/>
                      <a:pt x="95663" y="82105"/>
                      <a:pt x="95516" y="63580"/>
                    </a:cubicBezTo>
                    <a:cubicBezTo>
                      <a:pt x="95516" y="63569"/>
                      <a:pt x="95516" y="63558"/>
                      <a:pt x="95516" y="63548"/>
                    </a:cubicBezTo>
                    <a:cubicBezTo>
                      <a:pt x="95074" y="45039"/>
                      <a:pt x="79744" y="30375"/>
                      <a:pt x="61236" y="30769"/>
                    </a:cubicBezTo>
                    <a:cubicBezTo>
                      <a:pt x="43287" y="31199"/>
                      <a:pt x="28958" y="45814"/>
                      <a:pt x="28869" y="63754"/>
                    </a:cubicBezTo>
                    <a:cubicBezTo>
                      <a:pt x="28899" y="82235"/>
                      <a:pt x="43817" y="97240"/>
                      <a:pt x="62295" y="97386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8" name="Рисунок 18">
                <a:extLst>
                  <a:ext uri="{FF2B5EF4-FFF2-40B4-BE49-F238E27FC236}">
                    <a16:creationId xmlns:a16="http://schemas.microsoft.com/office/drawing/2014/main" id="{29D9C385-605C-47AD-AA5E-138441E3C668}"/>
                  </a:ext>
                </a:extLst>
              </p:cNvPr>
              <p:cNvSpPr/>
              <p:nvPr/>
            </p:nvSpPr>
            <p:spPr>
              <a:xfrm>
                <a:off x="4771998" y="3196733"/>
                <a:ext cx="215768" cy="27680"/>
              </a:xfrm>
              <a:custGeom>
                <a:avLst/>
                <a:gdLst>
                  <a:gd name="connsiteX0" fmla="*/ 214200 w 215768"/>
                  <a:gd name="connsiteY0" fmla="*/ 3250 h 27680"/>
                  <a:gd name="connsiteX1" fmla="*/ 206079 w 215768"/>
                  <a:gd name="connsiteY1" fmla="*/ 9518 h 27680"/>
                  <a:gd name="connsiteX2" fmla="*/ 165797 w 215768"/>
                  <a:gd name="connsiteY2" fmla="*/ 27849 h 27680"/>
                  <a:gd name="connsiteX3" fmla="*/ 33388 w 215768"/>
                  <a:gd name="connsiteY3" fmla="*/ 27849 h 27680"/>
                  <a:gd name="connsiteX4" fmla="*/ 12791 w 215768"/>
                  <a:gd name="connsiteY4" fmla="*/ 17433 h 27680"/>
                  <a:gd name="connsiteX5" fmla="*/ -1568 w 215768"/>
                  <a:gd name="connsiteY5" fmla="*/ 220 h 27680"/>
                  <a:gd name="connsiteX6" fmla="*/ 212258 w 215768"/>
                  <a:gd name="connsiteY6" fmla="*/ 220 h 27680"/>
                  <a:gd name="connsiteX7" fmla="*/ 214200 w 215768"/>
                  <a:gd name="connsiteY7" fmla="*/ 3250 h 2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768" h="27680">
                    <a:moveTo>
                      <a:pt x="214200" y="3250"/>
                    </a:moveTo>
                    <a:cubicBezTo>
                      <a:pt x="211434" y="5310"/>
                      <a:pt x="207403" y="6781"/>
                      <a:pt x="206079" y="9518"/>
                    </a:cubicBezTo>
                    <a:cubicBezTo>
                      <a:pt x="197693" y="27172"/>
                      <a:pt x="182863" y="28202"/>
                      <a:pt x="165797" y="27849"/>
                    </a:cubicBezTo>
                    <a:cubicBezTo>
                      <a:pt x="121661" y="27025"/>
                      <a:pt x="77524" y="27378"/>
                      <a:pt x="33388" y="27849"/>
                    </a:cubicBezTo>
                    <a:cubicBezTo>
                      <a:pt x="24178" y="27849"/>
                      <a:pt x="17646" y="26113"/>
                      <a:pt x="12791" y="17433"/>
                    </a:cubicBezTo>
                    <a:cubicBezTo>
                      <a:pt x="9583" y="11548"/>
                      <a:pt x="4169" y="6928"/>
                      <a:pt x="-1568" y="220"/>
                    </a:cubicBezTo>
                    <a:lnTo>
                      <a:pt x="212258" y="220"/>
                    </a:lnTo>
                    <a:cubicBezTo>
                      <a:pt x="213141" y="1191"/>
                      <a:pt x="213612" y="2220"/>
                      <a:pt x="214200" y="3250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59" name="Рисунок 18">
                <a:extLst>
                  <a:ext uri="{FF2B5EF4-FFF2-40B4-BE49-F238E27FC236}">
                    <a16:creationId xmlns:a16="http://schemas.microsoft.com/office/drawing/2014/main" id="{08876386-AB20-4E54-A732-019C3E5D1583}"/>
                  </a:ext>
                </a:extLst>
              </p:cNvPr>
              <p:cNvSpPr/>
              <p:nvPr/>
            </p:nvSpPr>
            <p:spPr>
              <a:xfrm>
                <a:off x="4418817" y="2886365"/>
                <a:ext cx="28902" cy="268526"/>
              </a:xfrm>
              <a:custGeom>
                <a:avLst/>
                <a:gdLst>
                  <a:gd name="connsiteX0" fmla="*/ -1568 w 28902"/>
                  <a:gd name="connsiteY0" fmla="*/ 220 h 268526"/>
                  <a:gd name="connsiteX1" fmla="*/ 12290 w 28902"/>
                  <a:gd name="connsiteY1" fmla="*/ 31321 h 268526"/>
                  <a:gd name="connsiteX2" fmla="*/ 12026 w 28902"/>
                  <a:gd name="connsiteY2" fmla="*/ 147488 h 268526"/>
                  <a:gd name="connsiteX3" fmla="*/ 21588 w 28902"/>
                  <a:gd name="connsiteY3" fmla="*/ 168674 h 268526"/>
                  <a:gd name="connsiteX4" fmla="*/ 27061 w 28902"/>
                  <a:gd name="connsiteY4" fmla="*/ 178148 h 268526"/>
                  <a:gd name="connsiteX5" fmla="*/ 27297 w 28902"/>
                  <a:gd name="connsiteY5" fmla="*/ 268746 h 268526"/>
                  <a:gd name="connsiteX6" fmla="*/ -1568 w 28902"/>
                  <a:gd name="connsiteY6" fmla="*/ 268746 h 26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902" h="268526">
                    <a:moveTo>
                      <a:pt x="-1568" y="220"/>
                    </a:moveTo>
                    <a:cubicBezTo>
                      <a:pt x="7553" y="11165"/>
                      <a:pt x="12438" y="19698"/>
                      <a:pt x="12290" y="31321"/>
                    </a:cubicBezTo>
                    <a:cubicBezTo>
                      <a:pt x="11878" y="70043"/>
                      <a:pt x="12290" y="108766"/>
                      <a:pt x="12026" y="147488"/>
                    </a:cubicBezTo>
                    <a:cubicBezTo>
                      <a:pt x="12026" y="156316"/>
                      <a:pt x="12732" y="163760"/>
                      <a:pt x="21588" y="168674"/>
                    </a:cubicBezTo>
                    <a:cubicBezTo>
                      <a:pt x="24708" y="170872"/>
                      <a:pt x="26708" y="174338"/>
                      <a:pt x="27061" y="178148"/>
                    </a:cubicBezTo>
                    <a:cubicBezTo>
                      <a:pt x="27473" y="207926"/>
                      <a:pt x="27297" y="237762"/>
                      <a:pt x="27297" y="268746"/>
                    </a:cubicBezTo>
                    <a:lnTo>
                      <a:pt x="-1568" y="268746"/>
                    </a:ln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0" name="Рисунок 18">
                <a:extLst>
                  <a:ext uri="{FF2B5EF4-FFF2-40B4-BE49-F238E27FC236}">
                    <a16:creationId xmlns:a16="http://schemas.microsoft.com/office/drawing/2014/main" id="{A75A8C25-D81D-4EB2-A9D3-9DCBF4802D57}"/>
                  </a:ext>
                </a:extLst>
              </p:cNvPr>
              <p:cNvSpPr/>
              <p:nvPr/>
            </p:nvSpPr>
            <p:spPr>
              <a:xfrm>
                <a:off x="5226044" y="3196085"/>
                <a:ext cx="81976" cy="27864"/>
              </a:xfrm>
              <a:custGeom>
                <a:avLst/>
                <a:gdLst>
                  <a:gd name="connsiteX0" fmla="*/ -1568 w 81976"/>
                  <a:gd name="connsiteY0" fmla="*/ 220 h 27864"/>
                  <a:gd name="connsiteX1" fmla="*/ 80408 w 81976"/>
                  <a:gd name="connsiteY1" fmla="*/ 220 h 27864"/>
                  <a:gd name="connsiteX2" fmla="*/ 80408 w 81976"/>
                  <a:gd name="connsiteY2" fmla="*/ 28084 h 27864"/>
                  <a:gd name="connsiteX3" fmla="*/ 24501 w 81976"/>
                  <a:gd name="connsiteY3" fmla="*/ 27908 h 27864"/>
                  <a:gd name="connsiteX4" fmla="*/ 17263 w 81976"/>
                  <a:gd name="connsiteY4" fmla="*/ 23936 h 27864"/>
                  <a:gd name="connsiteX5" fmla="*/ -1568 w 81976"/>
                  <a:gd name="connsiteY5" fmla="*/ 220 h 2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976" h="27864">
                    <a:moveTo>
                      <a:pt x="-1568" y="220"/>
                    </a:moveTo>
                    <a:lnTo>
                      <a:pt x="80408" y="220"/>
                    </a:lnTo>
                    <a:lnTo>
                      <a:pt x="80408" y="28084"/>
                    </a:lnTo>
                    <a:cubicBezTo>
                      <a:pt x="61223" y="28084"/>
                      <a:pt x="42804" y="28084"/>
                      <a:pt x="24501" y="27908"/>
                    </a:cubicBezTo>
                    <a:cubicBezTo>
                      <a:pt x="21677" y="27544"/>
                      <a:pt x="19087" y="26125"/>
                      <a:pt x="17263" y="23936"/>
                    </a:cubicBezTo>
                    <a:cubicBezTo>
                      <a:pt x="10966" y="16697"/>
                      <a:pt x="5258" y="8988"/>
                      <a:pt x="-1568" y="220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1" name="Рисунок 18">
                <a:extLst>
                  <a:ext uri="{FF2B5EF4-FFF2-40B4-BE49-F238E27FC236}">
                    <a16:creationId xmlns:a16="http://schemas.microsoft.com/office/drawing/2014/main" id="{7C993E35-ACB7-415C-92E3-B2914011A46F}"/>
                  </a:ext>
                </a:extLst>
              </p:cNvPr>
              <p:cNvSpPr/>
              <p:nvPr/>
            </p:nvSpPr>
            <p:spPr>
              <a:xfrm>
                <a:off x="5081806" y="3195879"/>
                <a:ext cx="49668" cy="27950"/>
              </a:xfrm>
              <a:custGeom>
                <a:avLst/>
                <a:gdLst>
                  <a:gd name="connsiteX0" fmla="*/ -1568 w 49668"/>
                  <a:gd name="connsiteY0" fmla="*/ 220 h 27950"/>
                  <a:gd name="connsiteX1" fmla="*/ 48100 w 49668"/>
                  <a:gd name="connsiteY1" fmla="*/ 220 h 27950"/>
                  <a:gd name="connsiteX2" fmla="*/ 29769 w 49668"/>
                  <a:gd name="connsiteY2" fmla="*/ 24024 h 27950"/>
                  <a:gd name="connsiteX3" fmla="*/ 16822 w 49668"/>
                  <a:gd name="connsiteY3" fmla="*/ 23730 h 27950"/>
                  <a:gd name="connsiteX4" fmla="*/ -1568 w 49668"/>
                  <a:gd name="connsiteY4" fmla="*/ 220 h 2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68" h="27950">
                    <a:moveTo>
                      <a:pt x="-1568" y="220"/>
                    </a:moveTo>
                    <a:lnTo>
                      <a:pt x="48100" y="220"/>
                    </a:lnTo>
                    <a:cubicBezTo>
                      <a:pt x="41450" y="8841"/>
                      <a:pt x="35683" y="16491"/>
                      <a:pt x="29769" y="24024"/>
                    </a:cubicBezTo>
                    <a:cubicBezTo>
                      <a:pt x="25414" y="29585"/>
                      <a:pt x="21206" y="29614"/>
                      <a:pt x="16822" y="23730"/>
                    </a:cubicBezTo>
                    <a:cubicBezTo>
                      <a:pt x="11290" y="16521"/>
                      <a:pt x="5493" y="9223"/>
                      <a:pt x="-1568" y="220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62" name="Рисунок 18">
                <a:extLst>
                  <a:ext uri="{FF2B5EF4-FFF2-40B4-BE49-F238E27FC236}">
                    <a16:creationId xmlns:a16="http://schemas.microsoft.com/office/drawing/2014/main" id="{F0D0202D-1A46-4FAD-8702-1A6A9A9626F4}"/>
                  </a:ext>
                </a:extLst>
              </p:cNvPr>
              <p:cNvSpPr/>
              <p:nvPr/>
            </p:nvSpPr>
            <p:spPr>
              <a:xfrm>
                <a:off x="4628348" y="3195968"/>
                <a:ext cx="49403" cy="27840"/>
              </a:xfrm>
              <a:custGeom>
                <a:avLst/>
                <a:gdLst>
                  <a:gd name="connsiteX0" fmla="*/ -1568 w 49403"/>
                  <a:gd name="connsiteY0" fmla="*/ 220 h 27840"/>
                  <a:gd name="connsiteX1" fmla="*/ 47835 w 49403"/>
                  <a:gd name="connsiteY1" fmla="*/ 220 h 27840"/>
                  <a:gd name="connsiteX2" fmla="*/ 29445 w 49403"/>
                  <a:gd name="connsiteY2" fmla="*/ 24112 h 27840"/>
                  <a:gd name="connsiteX3" fmla="*/ 16410 w 49403"/>
                  <a:gd name="connsiteY3" fmla="*/ 23553 h 27840"/>
                  <a:gd name="connsiteX4" fmla="*/ -1568 w 49403"/>
                  <a:gd name="connsiteY4" fmla="*/ 220 h 2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403" h="27840">
                    <a:moveTo>
                      <a:pt x="-1568" y="220"/>
                    </a:moveTo>
                    <a:lnTo>
                      <a:pt x="47835" y="220"/>
                    </a:lnTo>
                    <a:cubicBezTo>
                      <a:pt x="41156" y="8870"/>
                      <a:pt x="35300" y="16462"/>
                      <a:pt x="29445" y="24112"/>
                    </a:cubicBezTo>
                    <a:cubicBezTo>
                      <a:pt x="24825" y="29997"/>
                      <a:pt x="20618" y="28879"/>
                      <a:pt x="16410" y="23553"/>
                    </a:cubicBezTo>
                    <a:cubicBezTo>
                      <a:pt x="10761" y="16432"/>
                      <a:pt x="5199" y="9017"/>
                      <a:pt x="-1568" y="220"/>
                    </a:cubicBezTo>
                    <a:close/>
                  </a:path>
                </a:pathLst>
              </a:custGeom>
              <a:solidFill>
                <a:srgbClr val="293D6D"/>
              </a:solidFill>
              <a:ln w="292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6864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1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8F20BF6-8E3B-4C6B-AAAF-193B18FB2A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05956" y="3364992"/>
            <a:ext cx="520703" cy="2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5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3171F3D-2D26-404E-9EEB-810AEB33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Регистрация поставщиков информации во ФГИС ОПВК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C3320-8B97-4CA3-9AF6-F72AC92686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033" y="1755989"/>
            <a:ext cx="3327604" cy="1656728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4C4CE44-EFD6-467C-B257-553B45CE1F09}"/>
              </a:ext>
            </a:extLst>
          </p:cNvPr>
          <p:cNvGrpSpPr/>
          <p:nvPr/>
        </p:nvGrpSpPr>
        <p:grpSpPr>
          <a:xfrm>
            <a:off x="3933029" y="3783713"/>
            <a:ext cx="2242220" cy="1167583"/>
            <a:chOff x="6089536" y="5353050"/>
            <a:chExt cx="2242220" cy="1167583"/>
          </a:xfrm>
        </p:grpSpPr>
        <p:pic>
          <p:nvPicPr>
            <p:cNvPr id="8" name="Object 30" descr="preencoded.png">
              <a:extLst>
                <a:ext uri="{FF2B5EF4-FFF2-40B4-BE49-F238E27FC236}">
                  <a16:creationId xmlns:a16="http://schemas.microsoft.com/office/drawing/2014/main" id="{AAD9321A-F08A-4985-B30E-71CF5CFCC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93" t="16572" r="283"/>
            <a:stretch/>
          </p:blipFill>
          <p:spPr>
            <a:xfrm>
              <a:off x="6618240" y="5681918"/>
              <a:ext cx="1515011" cy="838715"/>
            </a:xfrm>
            <a:prstGeom prst="rect">
              <a:avLst/>
            </a:prstGeom>
          </p:spPr>
        </p:pic>
        <p:sp>
          <p:nvSpPr>
            <p:cNvPr id="9" name="Прямоугольник: скругленные углы 2">
              <a:extLst>
                <a:ext uri="{FF2B5EF4-FFF2-40B4-BE49-F238E27FC236}">
                  <a16:creationId xmlns:a16="http://schemas.microsoft.com/office/drawing/2014/main" id="{D2602681-A65E-4437-BC41-27B1F811A2AF}"/>
                </a:ext>
              </a:extLst>
            </p:cNvPr>
            <p:cNvSpPr/>
            <p:nvPr/>
          </p:nvSpPr>
          <p:spPr>
            <a:xfrm>
              <a:off x="6089536" y="5353050"/>
              <a:ext cx="2242220" cy="1066800"/>
            </a:xfrm>
            <a:prstGeom prst="roundRect">
              <a:avLst>
                <a:gd name="adj" fmla="val 1365"/>
              </a:avLst>
            </a:prstGeom>
            <a:gradFill>
              <a:gsLst>
                <a:gs pos="0">
                  <a:srgbClr val="141517"/>
                </a:gs>
                <a:gs pos="55000">
                  <a:srgbClr val="555555"/>
                </a:gs>
                <a:gs pos="100000">
                  <a:srgbClr val="2C2C2D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Прямоугольник: скругленные углы 73">
              <a:extLst>
                <a:ext uri="{FF2B5EF4-FFF2-40B4-BE49-F238E27FC236}">
                  <a16:creationId xmlns:a16="http://schemas.microsoft.com/office/drawing/2014/main" id="{532DF6B4-B840-47F8-8ED6-E7891FDDF97B}"/>
                </a:ext>
              </a:extLst>
            </p:cNvPr>
            <p:cNvSpPr/>
            <p:nvPr/>
          </p:nvSpPr>
          <p:spPr>
            <a:xfrm>
              <a:off x="6117077" y="5376862"/>
              <a:ext cx="2172005" cy="1014412"/>
            </a:xfrm>
            <a:prstGeom prst="roundRect">
              <a:avLst>
                <a:gd name="adj" fmla="val 1365"/>
              </a:avLst>
            </a:prstGeom>
            <a:solidFill>
              <a:srgbClr val="035F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8C0721-2E93-492A-B354-79AFADA971EE}"/>
              </a:ext>
            </a:extLst>
          </p:cNvPr>
          <p:cNvGrpSpPr/>
          <p:nvPr/>
        </p:nvGrpSpPr>
        <p:grpSpPr>
          <a:xfrm>
            <a:off x="1522810" y="3809561"/>
            <a:ext cx="1137156" cy="969428"/>
            <a:chOff x="3800309" y="5561840"/>
            <a:chExt cx="1242528" cy="115178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DA0A2C45-17D6-484A-856C-5EE0ABDF0450}"/>
                </a:ext>
              </a:extLst>
            </p:cNvPr>
            <p:cNvGrpSpPr/>
            <p:nvPr/>
          </p:nvGrpSpPr>
          <p:grpSpPr>
            <a:xfrm>
              <a:off x="3800309" y="5561840"/>
              <a:ext cx="1242528" cy="1151789"/>
              <a:chOff x="3800309" y="5561840"/>
              <a:chExt cx="1242528" cy="1151789"/>
            </a:xfrm>
          </p:grpSpPr>
          <p:pic>
            <p:nvPicPr>
              <p:cNvPr id="14" name="Object 28" descr="preencoded.png">
                <a:extLst>
                  <a:ext uri="{FF2B5EF4-FFF2-40B4-BE49-F238E27FC236}">
                    <a16:creationId xmlns:a16="http://schemas.microsoft.com/office/drawing/2014/main" id="{01B6FBA8-506B-4E22-B6E6-1BED5FAC0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3800309" y="5561840"/>
                <a:ext cx="1242528" cy="800781"/>
              </a:xfrm>
              <a:prstGeom prst="rect">
                <a:avLst/>
              </a:prstGeom>
            </p:spPr>
          </p:pic>
          <p:pic>
            <p:nvPicPr>
              <p:cNvPr id="15" name="Object 28" descr="preencoded.png">
                <a:extLst>
                  <a:ext uri="{FF2B5EF4-FFF2-40B4-BE49-F238E27FC236}">
                    <a16:creationId xmlns:a16="http://schemas.microsoft.com/office/drawing/2014/main" id="{16A0DD5F-E7E8-4058-B74F-0385606615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67149" y="6275754"/>
                <a:ext cx="1127125" cy="437875"/>
              </a:xfrm>
              <a:prstGeom prst="rect">
                <a:avLst/>
              </a:prstGeom>
            </p:spPr>
          </p:pic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A5DB0CF-94D7-4DFC-8238-565210DFBDF9}"/>
                </a:ext>
              </a:extLst>
            </p:cNvPr>
            <p:cNvSpPr/>
            <p:nvPr/>
          </p:nvSpPr>
          <p:spPr>
            <a:xfrm>
              <a:off x="4066922" y="5758689"/>
              <a:ext cx="733678" cy="895181"/>
            </a:xfrm>
            <a:prstGeom prst="rect">
              <a:avLst/>
            </a:prstGeom>
            <a:solidFill>
              <a:srgbClr val="035F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8F0AD8-C9A5-4916-B618-6F0FCAA9C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150" y="1755989"/>
            <a:ext cx="827383" cy="9092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F67573-3AEF-486E-91D8-5483327F5D15}"/>
              </a:ext>
            </a:extLst>
          </p:cNvPr>
          <p:cNvSpPr txBox="1"/>
          <p:nvPr/>
        </p:nvSpPr>
        <p:spPr>
          <a:xfrm>
            <a:off x="6242149" y="2715715"/>
            <a:ext cx="827383" cy="70788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spcBef>
                <a:spcPts val="300"/>
              </a:spcBef>
              <a:spcAft>
                <a:spcPts val="200"/>
              </a:spcAft>
            </a:pPr>
            <a:r>
              <a:rPr lang="ru-RU" sz="1000" dirty="0">
                <a:solidFill>
                  <a:srgbClr val="4660A3"/>
                </a:solidFill>
                <a:latin typeface="Arial" panose="020B0604020202020204"/>
                <a:ea typeface="Open Sans Bold" pitchFamily="34" charset="-122"/>
                <a:cs typeface="Open Sans Bold" pitchFamily="34" charset="-120"/>
              </a:rPr>
              <a:t>Авторизация </a:t>
            </a:r>
            <a:r>
              <a:rPr lang="pt-BR" sz="1000" dirty="0">
                <a:solidFill>
                  <a:srgbClr val="4660A3"/>
                </a:solidFill>
                <a:latin typeface="Arial" panose="020B0604020202020204"/>
                <a:ea typeface="Open Sans Bold" pitchFamily="34" charset="-122"/>
                <a:cs typeface="Open Sans Bold" pitchFamily="34" charset="-120"/>
              </a:rPr>
              <a:t/>
            </a:r>
            <a:br>
              <a:rPr lang="pt-BR" sz="1000" dirty="0">
                <a:solidFill>
                  <a:srgbClr val="4660A3"/>
                </a:solidFill>
                <a:latin typeface="Arial" panose="020B0604020202020204"/>
                <a:ea typeface="Open Sans Bold" pitchFamily="34" charset="-122"/>
                <a:cs typeface="Open Sans Bold" pitchFamily="34" charset="-120"/>
              </a:rPr>
            </a:br>
            <a:r>
              <a:rPr lang="ru-RU" sz="1000" dirty="0">
                <a:solidFill>
                  <a:srgbClr val="4660A3"/>
                </a:solidFill>
                <a:latin typeface="Arial" panose="020B0604020202020204"/>
                <a:ea typeface="Open Sans Bold" pitchFamily="34" charset="-122"/>
                <a:cs typeface="Open Sans Bold" pitchFamily="34" charset="-120"/>
              </a:rPr>
              <a:t>при помощи учетной записи </a:t>
            </a:r>
            <a:r>
              <a:rPr lang="ru-RU" sz="1000" b="1" dirty="0">
                <a:solidFill>
                  <a:srgbClr val="4660A3"/>
                </a:solidFill>
                <a:latin typeface="Arial" panose="020B0604020202020204"/>
                <a:ea typeface="Open Sans Bold" pitchFamily="34" charset="-122"/>
                <a:cs typeface="Open Sans Bold" pitchFamily="34" charset="-120"/>
              </a:rPr>
              <a:t>ЕСИА</a:t>
            </a:r>
            <a:endParaRPr lang="en-US" sz="900" dirty="0">
              <a:solidFill>
                <a:srgbClr val="4660A3"/>
              </a:solidFill>
              <a:latin typeface="Arial" panose="020B0604020202020204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6BD12D4-207C-4173-8BC9-6BBB0E31C659}"/>
              </a:ext>
            </a:extLst>
          </p:cNvPr>
          <p:cNvCxnSpPr>
            <a:cxnSpLocks/>
          </p:cNvCxnSpPr>
          <p:nvPr/>
        </p:nvCxnSpPr>
        <p:spPr>
          <a:xfrm>
            <a:off x="3316596" y="3447193"/>
            <a:ext cx="0" cy="225941"/>
          </a:xfrm>
          <a:prstGeom prst="line">
            <a:avLst/>
          </a:prstGeom>
          <a:noFill/>
          <a:ln w="15875" cap="rnd" cmpd="sng" algn="ctr">
            <a:solidFill>
              <a:srgbClr val="003274"/>
            </a:solidFill>
            <a:prstDash val="sysDot"/>
            <a:round/>
            <a:headEnd type="oval"/>
            <a:tailEnd type="oval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07E1580-7470-4766-8F4A-5EB9BC26ADCA}"/>
              </a:ext>
            </a:extLst>
          </p:cNvPr>
          <p:cNvCxnSpPr>
            <a:cxnSpLocks/>
          </p:cNvCxnSpPr>
          <p:nvPr/>
        </p:nvCxnSpPr>
        <p:spPr>
          <a:xfrm flipV="1">
            <a:off x="2016028" y="3705390"/>
            <a:ext cx="2615980" cy="25795"/>
          </a:xfrm>
          <a:prstGeom prst="line">
            <a:avLst/>
          </a:prstGeom>
          <a:noFill/>
          <a:ln w="15875" cap="rnd" cmpd="sng" algn="ctr">
            <a:solidFill>
              <a:srgbClr val="003274"/>
            </a:solidFill>
            <a:prstDash val="sysDot"/>
            <a:round/>
            <a:headEnd type="none"/>
            <a:tailEnd type="none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6F0AF07-7A5B-4954-BE60-EB67BF86215C}"/>
              </a:ext>
            </a:extLst>
          </p:cNvPr>
          <p:cNvCxnSpPr>
            <a:cxnSpLocks/>
          </p:cNvCxnSpPr>
          <p:nvPr/>
        </p:nvCxnSpPr>
        <p:spPr>
          <a:xfrm>
            <a:off x="5735335" y="1755358"/>
            <a:ext cx="0" cy="1657359"/>
          </a:xfrm>
          <a:prstGeom prst="line">
            <a:avLst/>
          </a:prstGeom>
          <a:noFill/>
          <a:ln w="6350" cap="rnd" cmpd="sng" algn="ctr">
            <a:solidFill>
              <a:srgbClr val="003274"/>
            </a:solidFill>
            <a:prstDash val="solid"/>
            <a:round/>
            <a:tailEnd type="none"/>
          </a:ln>
          <a:effectLst/>
        </p:spPr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482E0CD-991F-49BE-ACB6-805D3745C02C}"/>
              </a:ext>
            </a:extLst>
          </p:cNvPr>
          <p:cNvCxnSpPr>
            <a:cxnSpLocks/>
          </p:cNvCxnSpPr>
          <p:nvPr/>
        </p:nvCxnSpPr>
        <p:spPr>
          <a:xfrm>
            <a:off x="2659967" y="3739723"/>
            <a:ext cx="0" cy="78631"/>
          </a:xfrm>
          <a:prstGeom prst="line">
            <a:avLst/>
          </a:prstGeom>
          <a:noFill/>
          <a:ln w="15875" cap="rnd" cmpd="sng" algn="ctr">
            <a:solidFill>
              <a:srgbClr val="003274"/>
            </a:solidFill>
            <a:prstDash val="sysDot"/>
            <a:round/>
            <a:headEnd type="none"/>
            <a:tailEnd type="none"/>
          </a:ln>
          <a:effectLst/>
        </p:spPr>
      </p:cxnSp>
      <p:pic>
        <p:nvPicPr>
          <p:cNvPr id="22" name="Object 36" descr="preencoded.png">
            <a:extLst>
              <a:ext uri="{FF2B5EF4-FFF2-40B4-BE49-F238E27FC236}">
                <a16:creationId xmlns:a16="http://schemas.microsoft.com/office/drawing/2014/main" id="{B05723FA-8F1F-4DAB-B3AD-A6842ECC5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12973" y="4565053"/>
            <a:ext cx="273178" cy="283684"/>
          </a:xfrm>
          <a:prstGeom prst="rect">
            <a:avLst/>
          </a:prstGeom>
        </p:spPr>
      </p:pic>
      <p:sp>
        <p:nvSpPr>
          <p:cNvPr id="23" name="Object66">
            <a:extLst>
              <a:ext uri="{FF2B5EF4-FFF2-40B4-BE49-F238E27FC236}">
                <a16:creationId xmlns:a16="http://schemas.microsoft.com/office/drawing/2014/main" id="{9F919132-B960-4BC8-9C51-16A5BCB85700}"/>
              </a:ext>
            </a:extLst>
          </p:cNvPr>
          <p:cNvSpPr/>
          <p:nvPr/>
        </p:nvSpPr>
        <p:spPr>
          <a:xfrm>
            <a:off x="522628" y="4171218"/>
            <a:ext cx="865794" cy="322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ru" sz="800" dirty="0">
                <a:solidFill>
                  <a:srgbClr val="FFFFFF"/>
                </a:solidFill>
                <a:latin typeface="Arial"/>
              </a:rPr>
              <a:t>Мобильное приложение водителя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443E8E2-1D6C-4513-AC08-5F5007592986}"/>
              </a:ext>
            </a:extLst>
          </p:cNvPr>
          <p:cNvGrpSpPr/>
          <p:nvPr/>
        </p:nvGrpSpPr>
        <p:grpSpPr>
          <a:xfrm>
            <a:off x="2659966" y="3779038"/>
            <a:ext cx="1139047" cy="999951"/>
            <a:chOff x="3800309" y="5561840"/>
            <a:chExt cx="1242528" cy="1151789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664841FA-9EE2-4012-B1A2-E43F8CAB1422}"/>
                </a:ext>
              </a:extLst>
            </p:cNvPr>
            <p:cNvGrpSpPr/>
            <p:nvPr/>
          </p:nvGrpSpPr>
          <p:grpSpPr>
            <a:xfrm>
              <a:off x="3800309" y="5561840"/>
              <a:ext cx="1242528" cy="1151789"/>
              <a:chOff x="3800309" y="5561840"/>
              <a:chExt cx="1242528" cy="1151789"/>
            </a:xfrm>
          </p:grpSpPr>
          <p:pic>
            <p:nvPicPr>
              <p:cNvPr id="27" name="Object 28" descr="preencoded.png">
                <a:extLst>
                  <a:ext uri="{FF2B5EF4-FFF2-40B4-BE49-F238E27FC236}">
                    <a16:creationId xmlns:a16="http://schemas.microsoft.com/office/drawing/2014/main" id="{61FA3557-5B2D-4414-8D14-593A51CCE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3800309" y="5561840"/>
                <a:ext cx="1242528" cy="800781"/>
              </a:xfrm>
              <a:prstGeom prst="rect">
                <a:avLst/>
              </a:prstGeom>
            </p:spPr>
          </p:pic>
          <p:pic>
            <p:nvPicPr>
              <p:cNvPr id="28" name="Object 28" descr="preencoded.png">
                <a:extLst>
                  <a:ext uri="{FF2B5EF4-FFF2-40B4-BE49-F238E27FC236}">
                    <a16:creationId xmlns:a16="http://schemas.microsoft.com/office/drawing/2014/main" id="{FEE25D55-9E82-4B75-8878-7ABA536C3B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67149" y="6275754"/>
                <a:ext cx="1127125" cy="437875"/>
              </a:xfrm>
              <a:prstGeom prst="rect">
                <a:avLst/>
              </a:prstGeom>
            </p:spPr>
          </p:pic>
        </p:grp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BB820C60-3562-4BBC-864B-DC19D56DC341}"/>
                </a:ext>
              </a:extLst>
            </p:cNvPr>
            <p:cNvSpPr/>
            <p:nvPr/>
          </p:nvSpPr>
          <p:spPr>
            <a:xfrm>
              <a:off x="4066922" y="5758689"/>
              <a:ext cx="733678" cy="895181"/>
            </a:xfrm>
            <a:prstGeom prst="rect">
              <a:avLst/>
            </a:prstGeom>
            <a:solidFill>
              <a:srgbClr val="035F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" name="Object66">
            <a:extLst>
              <a:ext uri="{FF2B5EF4-FFF2-40B4-BE49-F238E27FC236}">
                <a16:creationId xmlns:a16="http://schemas.microsoft.com/office/drawing/2014/main" id="{0782AB1A-B2E1-4909-A641-3AA49546A60D}"/>
              </a:ext>
            </a:extLst>
          </p:cNvPr>
          <p:cNvSpPr/>
          <p:nvPr/>
        </p:nvSpPr>
        <p:spPr>
          <a:xfrm>
            <a:off x="1581808" y="4171218"/>
            <a:ext cx="865794" cy="3227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ru-RU" sz="800" dirty="0">
                <a:solidFill>
                  <a:srgbClr val="FFFFFF"/>
                </a:solidFill>
                <a:latin typeface="Arial"/>
              </a:rPr>
              <a:t>Мобильное приложение приёмщика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2B220E9-952D-421F-BC28-8A4D0E3F7EEA}"/>
              </a:ext>
            </a:extLst>
          </p:cNvPr>
          <p:cNvCxnSpPr>
            <a:cxnSpLocks/>
          </p:cNvCxnSpPr>
          <p:nvPr/>
        </p:nvCxnSpPr>
        <p:spPr>
          <a:xfrm>
            <a:off x="2615522" y="3836487"/>
            <a:ext cx="105717" cy="0"/>
          </a:xfrm>
          <a:prstGeom prst="line">
            <a:avLst/>
          </a:prstGeom>
          <a:noFill/>
          <a:ln w="15875" cap="rnd" cmpd="sng" algn="ctr">
            <a:solidFill>
              <a:srgbClr val="003274"/>
            </a:solidFill>
            <a:prstDash val="sysDot"/>
            <a:round/>
            <a:headEnd type="none"/>
            <a:tailEnd type="none"/>
          </a:ln>
          <a:effectLst/>
        </p:spPr>
      </p:cxnSp>
      <p:pic>
        <p:nvPicPr>
          <p:cNvPr id="33" name="Object 38" descr="preencoded.png">
            <a:extLst>
              <a:ext uri="{FF2B5EF4-FFF2-40B4-BE49-F238E27FC236}">
                <a16:creationId xmlns:a16="http://schemas.microsoft.com/office/drawing/2014/main" id="{EF054009-80B7-48F9-AC0F-279BC71F6C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1870123" y="4579554"/>
            <a:ext cx="277238" cy="245248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BCA044D-E43D-48EF-A66C-2E2AE958764E}"/>
              </a:ext>
            </a:extLst>
          </p:cNvPr>
          <p:cNvCxnSpPr>
            <a:cxnSpLocks/>
          </p:cNvCxnSpPr>
          <p:nvPr/>
        </p:nvCxnSpPr>
        <p:spPr>
          <a:xfrm>
            <a:off x="4627972" y="3713720"/>
            <a:ext cx="0" cy="104634"/>
          </a:xfrm>
          <a:prstGeom prst="line">
            <a:avLst/>
          </a:prstGeom>
          <a:noFill/>
          <a:ln w="15875" cap="rnd" cmpd="sng" algn="ctr">
            <a:solidFill>
              <a:srgbClr val="003274"/>
            </a:solidFill>
            <a:prstDash val="sysDot"/>
            <a:round/>
            <a:headEnd type="none"/>
            <a:tailEnd type="oval"/>
          </a:ln>
          <a:effectLst/>
        </p:spPr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E708F2-4EA9-4073-8C3D-C81DE43DAC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761317" y="3499307"/>
            <a:ext cx="264387" cy="264387"/>
          </a:xfrm>
          <a:prstGeom prst="rect">
            <a:avLst/>
          </a:prstGeom>
        </p:spPr>
      </p:pic>
      <p:pic>
        <p:nvPicPr>
          <p:cNvPr id="36" name="Object 12" descr="preencoded.png">
            <a:extLst>
              <a:ext uri="{FF2B5EF4-FFF2-40B4-BE49-F238E27FC236}">
                <a16:creationId xmlns:a16="http://schemas.microsoft.com/office/drawing/2014/main" id="{E7AEC3F9-8F54-4968-8BB0-9F3EA0472C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2768155" y="3861215"/>
            <a:ext cx="97268" cy="127984"/>
          </a:xfrm>
          <a:prstGeom prst="rect">
            <a:avLst/>
          </a:prstGeom>
        </p:spPr>
      </p:pic>
      <p:pic>
        <p:nvPicPr>
          <p:cNvPr id="37" name="Object 14" descr="preencoded.png">
            <a:extLst>
              <a:ext uri="{FF2B5EF4-FFF2-40B4-BE49-F238E27FC236}">
                <a16:creationId xmlns:a16="http://schemas.microsoft.com/office/drawing/2014/main" id="{79499AFF-A328-4E25-B0F5-EF30D049E6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4026110" y="4080069"/>
            <a:ext cx="97268" cy="122866"/>
          </a:xfrm>
          <a:prstGeom prst="rect">
            <a:avLst/>
          </a:prstGeom>
        </p:spPr>
      </p:pic>
      <p:pic>
        <p:nvPicPr>
          <p:cNvPr id="38" name="Object 16" descr="preencoded.png">
            <a:extLst>
              <a:ext uri="{FF2B5EF4-FFF2-40B4-BE49-F238E27FC236}">
                <a16:creationId xmlns:a16="http://schemas.microsoft.com/office/drawing/2014/main" id="{3901A606-A288-4E99-A3D0-BE67504DEE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4011377" y="4304181"/>
            <a:ext cx="126777" cy="126777"/>
          </a:xfrm>
          <a:prstGeom prst="rect">
            <a:avLst/>
          </a:prstGeom>
        </p:spPr>
      </p:pic>
      <p:pic>
        <p:nvPicPr>
          <p:cNvPr id="39" name="Object 18" descr="preencoded.png">
            <a:extLst>
              <a:ext uri="{FF2B5EF4-FFF2-40B4-BE49-F238E27FC236}">
                <a16:creationId xmlns:a16="http://schemas.microsoft.com/office/drawing/2014/main" id="{F41DF6E1-DB5F-4355-B186-DF237CA451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4022627" y="3861215"/>
            <a:ext cx="130981" cy="132366"/>
          </a:xfrm>
          <a:prstGeom prst="rect">
            <a:avLst/>
          </a:prstGeom>
        </p:spPr>
      </p:pic>
      <p:pic>
        <p:nvPicPr>
          <p:cNvPr id="40" name="Object 20" descr="preencoded.png">
            <a:extLst>
              <a:ext uri="{FF2B5EF4-FFF2-40B4-BE49-F238E27FC236}">
                <a16:creationId xmlns:a16="http://schemas.microsoft.com/office/drawing/2014/main" id="{43C9D5B9-9684-4E77-8EF7-F04DC49E5E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2806318" y="4138921"/>
            <a:ext cx="139388" cy="186342"/>
          </a:xfrm>
          <a:prstGeom prst="rect">
            <a:avLst/>
          </a:prstGeom>
        </p:spPr>
      </p:pic>
      <p:pic>
        <p:nvPicPr>
          <p:cNvPr id="42" name="Object 24" descr="preencoded.png">
            <a:extLst>
              <a:ext uri="{FF2B5EF4-FFF2-40B4-BE49-F238E27FC236}">
                <a16:creationId xmlns:a16="http://schemas.microsoft.com/office/drawing/2014/main" id="{AF9D6DF3-890D-4400-82D9-594946B6385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/>
        </p:blipFill>
        <p:spPr>
          <a:xfrm>
            <a:off x="4019776" y="4513535"/>
            <a:ext cx="136682" cy="13668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333B8BD-C201-499D-AFFB-5BA0DDDA3EE9}"/>
              </a:ext>
            </a:extLst>
          </p:cNvPr>
          <p:cNvSpPr txBox="1"/>
          <p:nvPr/>
        </p:nvSpPr>
        <p:spPr>
          <a:xfrm>
            <a:off x="539750" y="1187744"/>
            <a:ext cx="7682474" cy="33855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spcBef>
                <a:spcPts val="300"/>
              </a:spcBef>
              <a:spcAft>
                <a:spcPts val="200"/>
              </a:spcAft>
            </a:pPr>
            <a:r>
              <a:rPr lang="ru-RU" sz="1600" dirty="0">
                <a:solidFill>
                  <a:srgbClr val="003274"/>
                </a:solidFill>
                <a:latin typeface="Arial" panose="020B0604020202020204"/>
                <a:ea typeface="Open Sans Bold" pitchFamily="34" charset="-122"/>
                <a:cs typeface="Open Sans Bold" pitchFamily="34" charset="-120"/>
              </a:rPr>
              <a:t>Интеграция ФГИС ОПВК с информационными системами</a:t>
            </a:r>
            <a:endParaRPr lang="en-US" sz="1400" dirty="0">
              <a:solidFill>
                <a:srgbClr val="003274"/>
              </a:solidFill>
              <a:latin typeface="Arial" panose="020B0604020202020204"/>
            </a:endParaRPr>
          </a:p>
        </p:txBody>
      </p:sp>
      <p:sp>
        <p:nvSpPr>
          <p:cNvPr id="44" name="Object66">
            <a:extLst>
              <a:ext uri="{FF2B5EF4-FFF2-40B4-BE49-F238E27FC236}">
                <a16:creationId xmlns:a16="http://schemas.microsoft.com/office/drawing/2014/main" id="{056F7ACE-8C53-4456-9EB7-BD9596B2EBF7}"/>
              </a:ext>
            </a:extLst>
          </p:cNvPr>
          <p:cNvSpPr/>
          <p:nvPr/>
        </p:nvSpPr>
        <p:spPr>
          <a:xfrm>
            <a:off x="2945147" y="3861215"/>
            <a:ext cx="853867" cy="1969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800" dirty="0">
                <a:solidFill>
                  <a:srgbClr val="FFFFFF"/>
                </a:solidFill>
                <a:latin typeface="Arial"/>
              </a:rPr>
              <a:t>ФГИС ПТК</a:t>
            </a:r>
            <a:r>
              <a:rPr lang="pt-BR" sz="800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800" dirty="0">
                <a:solidFill>
                  <a:srgbClr val="FFFFFF"/>
                </a:solidFill>
                <a:latin typeface="Arial"/>
              </a:rPr>
              <a:t>«Госконтроль»</a:t>
            </a:r>
          </a:p>
        </p:txBody>
      </p:sp>
      <p:sp>
        <p:nvSpPr>
          <p:cNvPr id="45" name="Object66">
            <a:extLst>
              <a:ext uri="{FF2B5EF4-FFF2-40B4-BE49-F238E27FC236}">
                <a16:creationId xmlns:a16="http://schemas.microsoft.com/office/drawing/2014/main" id="{C2B4D9CF-1B8A-470B-B0B1-BC719A541289}"/>
              </a:ext>
            </a:extLst>
          </p:cNvPr>
          <p:cNvSpPr/>
          <p:nvPr/>
        </p:nvSpPr>
        <p:spPr>
          <a:xfrm>
            <a:off x="4221435" y="4108930"/>
            <a:ext cx="913377" cy="984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800" dirty="0">
                <a:solidFill>
                  <a:srgbClr val="FFFFFF"/>
                </a:solidFill>
                <a:latin typeface="Arial"/>
              </a:rPr>
              <a:t>АИС Налог-3</a:t>
            </a:r>
          </a:p>
        </p:txBody>
      </p:sp>
      <p:sp>
        <p:nvSpPr>
          <p:cNvPr id="46" name="Object66">
            <a:extLst>
              <a:ext uri="{FF2B5EF4-FFF2-40B4-BE49-F238E27FC236}">
                <a16:creationId xmlns:a16="http://schemas.microsoft.com/office/drawing/2014/main" id="{15AC0592-EB9C-4FE3-9313-164A4982A466}"/>
              </a:ext>
            </a:extLst>
          </p:cNvPr>
          <p:cNvSpPr/>
          <p:nvPr/>
        </p:nvSpPr>
        <p:spPr>
          <a:xfrm>
            <a:off x="4200558" y="4256387"/>
            <a:ext cx="1024114" cy="1969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800" dirty="0">
                <a:solidFill>
                  <a:srgbClr val="FFFFFF"/>
                </a:solidFill>
                <a:latin typeface="Arial"/>
              </a:rPr>
              <a:t>Системы ГЛОНАСС мониторинга</a:t>
            </a:r>
          </a:p>
        </p:txBody>
      </p:sp>
      <p:sp>
        <p:nvSpPr>
          <p:cNvPr id="47" name="Object66">
            <a:extLst>
              <a:ext uri="{FF2B5EF4-FFF2-40B4-BE49-F238E27FC236}">
                <a16:creationId xmlns:a16="http://schemas.microsoft.com/office/drawing/2014/main" id="{F270E0D5-EEC1-49DE-9742-2707708745A9}"/>
              </a:ext>
            </a:extLst>
          </p:cNvPr>
          <p:cNvSpPr/>
          <p:nvPr/>
        </p:nvSpPr>
        <p:spPr>
          <a:xfrm>
            <a:off x="4223084" y="3861215"/>
            <a:ext cx="952879" cy="1969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800" dirty="0">
                <a:solidFill>
                  <a:srgbClr val="FFFFFF"/>
                </a:solidFill>
                <a:latin typeface="Arial"/>
              </a:rPr>
              <a:t>Системы весового контроля</a:t>
            </a:r>
          </a:p>
        </p:txBody>
      </p:sp>
      <p:sp>
        <p:nvSpPr>
          <p:cNvPr id="48" name="Object66">
            <a:extLst>
              <a:ext uri="{FF2B5EF4-FFF2-40B4-BE49-F238E27FC236}">
                <a16:creationId xmlns:a16="http://schemas.microsoft.com/office/drawing/2014/main" id="{FB898B20-ACB4-4AA7-9A90-CC9D903D66CB}"/>
              </a:ext>
            </a:extLst>
          </p:cNvPr>
          <p:cNvSpPr/>
          <p:nvPr/>
        </p:nvSpPr>
        <p:spPr>
          <a:xfrm>
            <a:off x="2944726" y="4216978"/>
            <a:ext cx="868154" cy="984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800" dirty="0">
                <a:solidFill>
                  <a:srgbClr val="FFFFFF"/>
                </a:solidFill>
                <a:latin typeface="Arial"/>
              </a:rPr>
              <a:t>ПТО УОНВОС</a:t>
            </a:r>
          </a:p>
        </p:txBody>
      </p:sp>
      <p:sp>
        <p:nvSpPr>
          <p:cNvPr id="50" name="Object66">
            <a:extLst>
              <a:ext uri="{FF2B5EF4-FFF2-40B4-BE49-F238E27FC236}">
                <a16:creationId xmlns:a16="http://schemas.microsoft.com/office/drawing/2014/main" id="{EBF0BB8A-7952-470B-AB92-19D65B26B712}"/>
              </a:ext>
            </a:extLst>
          </p:cNvPr>
          <p:cNvSpPr/>
          <p:nvPr/>
        </p:nvSpPr>
        <p:spPr>
          <a:xfrm>
            <a:off x="4221435" y="4501646"/>
            <a:ext cx="952880" cy="1969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ru-RU" sz="800" dirty="0">
                <a:solidFill>
                  <a:srgbClr val="FFFFFF"/>
                </a:solidFill>
                <a:latin typeface="Arial"/>
              </a:rPr>
              <a:t>Портал "</a:t>
            </a:r>
            <a:r>
              <a:rPr lang="ru-RU" sz="800" dirty="0" err="1">
                <a:solidFill>
                  <a:srgbClr val="FFFFFF"/>
                </a:solidFill>
                <a:latin typeface="Arial"/>
              </a:rPr>
              <a:t>Зачестныйбизнес</a:t>
            </a:r>
            <a:r>
              <a:rPr lang="ru-RU" sz="800" dirty="0">
                <a:solidFill>
                  <a:srgbClr val="FFFFFF"/>
                </a:solidFill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037778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Росатом (акцен зеленый)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Росатом (акцен зеленый)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Росатом (акцен зеленый)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Диаграммы">
  <a:themeElements>
    <a:clrScheme name="Росатом (акцен зеленый)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Текст диаграмма">
  <a:themeElements>
    <a:clrScheme name="Росатом (акцент оранжевый)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Заключительный слайд">
  <a:themeElements>
    <a:clrScheme name="Росатом (акцен зеленый)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7.xml><?xml version="1.0" encoding="utf-8"?>
<a:theme xmlns:a="http://schemas.openxmlformats.org/drawingml/2006/main" name="1_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1_Диаграммы">
  <a:themeElements>
    <a:clrScheme name="Росатом (акцен зеленый)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1_Текст картинка">
  <a:themeElements>
    <a:clrScheme name="Росатом (акцен зеленый)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0" rIns="0"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Презентация_РОСАТОМ_16х9_рус_белый" id="{7B26CB1F-CD6C-40D5-8A3E-5CF56E88AD23}" vid="{B44BE10C-9E98-4967-856B-F100D844E2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2597</TotalTime>
  <Words>865</Words>
  <Application>Microsoft Office PowerPoint</Application>
  <PresentationFormat>Произвольный</PresentationFormat>
  <Paragraphs>134</Paragraphs>
  <Slides>12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Arial</vt:lpstr>
      <vt:lpstr>Arial Narrow</vt:lpstr>
      <vt:lpstr>Calibri</vt:lpstr>
      <vt:lpstr>Open Sans Bold</vt:lpstr>
      <vt:lpstr>Rosatom Light</vt:lpstr>
      <vt:lpstr>Verdana</vt:lpstr>
      <vt:lpstr>Wingdings</vt:lpstr>
      <vt:lpstr>Титульный слайд</vt:lpstr>
      <vt:lpstr>Перебивочный слайд</vt:lpstr>
      <vt:lpstr>Текст картинка</vt:lpstr>
      <vt:lpstr>Диаграммы</vt:lpstr>
      <vt:lpstr>Текст диаграмма</vt:lpstr>
      <vt:lpstr>Заключительный слайд</vt:lpstr>
      <vt:lpstr>1_Заключительный слайд</vt:lpstr>
      <vt:lpstr>1_Диаграммы</vt:lpstr>
      <vt:lpstr>1_Текст картинка</vt:lpstr>
      <vt:lpstr>Visio.Drawing.15</vt:lpstr>
      <vt:lpstr>Новая система обращения с отходами I и II классов опасности с 1 марта 2022 года ФГИС ОПВК</vt:lpstr>
      <vt:lpstr>Отходы I и II классов (ОПВК).  Предпосылки к модернизации системы</vt:lpstr>
      <vt:lpstr>Комплексная система обращения с отходами I-II классов</vt:lpstr>
      <vt:lpstr>Федеральный оператор по обращению  с отходами I-II классов</vt:lpstr>
      <vt:lpstr>Система обращения с отходами I-II классов опасности в РФ (с 1 марта 2022 года)</vt:lpstr>
      <vt:lpstr>Отходообразователи, не осуществляющие обращение с отходами I и II классов самостоятельно </vt:lpstr>
      <vt:lpstr>Отходообразователи, самостоятельно обеспечивающие переработку отходов I и II классов</vt:lpstr>
      <vt:lpstr>Федеральная государственная информационная система учета и контроля за обращением с отходами  I-II классов (ФГИС ОПВК)</vt:lpstr>
      <vt:lpstr>Регистрация поставщиков информации во ФГИС ОПВК</vt:lpstr>
      <vt:lpstr>Схема заключения договора с отходообразователем отходов I и II классов опасности с федеральным оператором</vt:lpstr>
      <vt:lpstr>Схема направления отходообразователем поручения на вывоз отходов I и II классов опасности федеральному оператору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система обращения  с отходами I и II классов опасности  в Российской Федерации</dc:title>
  <dc:creator>Надежда Кураева</dc:creator>
  <cp:lastModifiedBy>Кылыч Ирина Вячеславовна</cp:lastModifiedBy>
  <cp:revision>49</cp:revision>
  <cp:lastPrinted>2021-12-08T11:34:18Z</cp:lastPrinted>
  <dcterms:created xsi:type="dcterms:W3CDTF">2019-09-24T12:37:05Z</dcterms:created>
  <dcterms:modified xsi:type="dcterms:W3CDTF">2022-01-28T07:18:26Z</dcterms:modified>
</cp:coreProperties>
</file>