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317" r:id="rId3"/>
    <p:sldId id="323" r:id="rId4"/>
    <p:sldId id="318" r:id="rId5"/>
    <p:sldId id="316" r:id="rId6"/>
    <p:sldId id="319" r:id="rId7"/>
    <p:sldId id="321" r:id="rId8"/>
    <p:sldId id="322" r:id="rId9"/>
    <p:sldId id="324" r:id="rId1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E0E4D0"/>
    <a:srgbClr val="FFFFFF"/>
    <a:srgbClr val="D7181F"/>
    <a:srgbClr val="000000"/>
    <a:srgbClr val="CC330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64D6B952-9741-41C0-B2AB-C160F6EE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B29AEB4-D357-494D-865F-8BB151965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61" descr="artplus_nature_naturalcity38_g"/>
            <p:cNvPicPr>
              <a:picLocks noChangeAspect="1" noChangeArrowheads="1"/>
            </p:cNvPicPr>
            <p:nvPr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0" descr="artplus_nature_naturalcity38_g"/>
            <p:cNvPicPr>
              <a:picLocks noChangeAspect="1" noChangeArrowheads="1"/>
            </p:cNvPicPr>
            <p:nvPr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9" descr="artplus_nature_naturalcity38_e"/>
            <p:cNvPicPr>
              <a:picLocks noChangeAspect="1" noChangeArrowheads="1"/>
            </p:cNvPicPr>
            <p:nvPr/>
          </p:nvPicPr>
          <p:blipFill>
            <a:blip r:embed="rId3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62"/>
            <p:cNvGrpSpPr>
              <a:grpSpLocks/>
            </p:cNvGrpSpPr>
            <p:nvPr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11" name="Picture 153" descr="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0" descr="0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63" descr="water_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190DD7D6-40BF-423E-B2DE-ED4B5A4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B6AD1-0A91-4D48-B2A4-F5C9269E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F869-D10C-4B5B-9800-ED8672C24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A144-C473-465D-834B-D19306BAA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6E69-9D72-4A54-A05C-34979715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32C8-4304-4C4D-A4F9-8DE2D4A2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5099-2308-43AE-9D19-1B14FAB1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98BA-2A31-4211-94F9-086D7444B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834F-AF16-478A-B48F-5CBA1DAD4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B24D2-3E38-43C9-AFFA-258903C52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C7D4-E21E-4C5B-8789-1E30AEAB2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2E841-EEE0-47DD-B0B8-B19C635D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40601-848E-404A-A92D-A57A9CD14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3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036" name="Picture 149" descr="4_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53" descr="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58" descr="1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5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>
              <a:lum bright="12000" contrast="12000"/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3DAC699-AEFE-4BB9-A68D-E4A8139BF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14512" y="3295656"/>
            <a:ext cx="7786710" cy="990600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2800" dirty="0">
                <a:latin typeface="+mj-lt"/>
              </a:rPr>
              <a:t>Областной конкурс исследовательских 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и проектных работ учащихся </a:t>
            </a:r>
            <a:br>
              <a:rPr lang="ru-RU" sz="2800" dirty="0">
                <a:latin typeface="+mj-lt"/>
              </a:rPr>
            </a:b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«ЭКОЛОГИЯ РОДНОГО КРАЯ», </a:t>
            </a:r>
            <a:br>
              <a:rPr lang="ru-RU" sz="2800" dirty="0">
                <a:latin typeface="+mj-lt"/>
              </a:rPr>
            </a:b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посвященный 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памяти профессора 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Виктора Андреевича </a:t>
            </a:r>
            <a:br>
              <a:rPr lang="ru-RU" sz="2800" dirty="0">
                <a:latin typeface="+mj-lt"/>
              </a:rPr>
            </a:br>
            <a:r>
              <a:rPr lang="ru-RU" sz="2800" dirty="0" err="1">
                <a:latin typeface="+mj-lt"/>
              </a:rPr>
              <a:t>Шкаликова</a:t>
            </a:r>
            <a:br>
              <a:rPr 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857620" y="5857892"/>
            <a:ext cx="2428892" cy="50006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Учредители и организаторы Конкурса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9992" y="2151072"/>
            <a:ext cx="8658000" cy="688975"/>
            <a:chOff x="720" y="1392"/>
            <a:chExt cx="4058" cy="480"/>
          </a:xfrm>
        </p:grpSpPr>
        <p:sp>
          <p:nvSpPr>
            <p:cNvPr id="2877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7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9992" y="3016260"/>
            <a:ext cx="8658000" cy="688975"/>
            <a:chOff x="720" y="1392"/>
            <a:chExt cx="4058" cy="480"/>
          </a:xfrm>
        </p:grpSpPr>
        <p:sp>
          <p:nvSpPr>
            <p:cNvPr id="2877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7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99992" y="3873510"/>
            <a:ext cx="8658000" cy="688975"/>
            <a:chOff x="720" y="1392"/>
            <a:chExt cx="4058" cy="480"/>
          </a:xfrm>
        </p:grpSpPr>
        <p:sp>
          <p:nvSpPr>
            <p:cNvPr id="2877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7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99993" y="1287472"/>
            <a:ext cx="8658287" cy="688975"/>
            <a:chOff x="720" y="1392"/>
            <a:chExt cx="4058" cy="480"/>
          </a:xfrm>
        </p:grpSpPr>
        <p:sp>
          <p:nvSpPr>
            <p:cNvPr id="2877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7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3" name="Text Box 23"/>
          <p:cNvSpPr txBox="1">
            <a:spLocks noChangeArrowheads="1"/>
          </p:cNvSpPr>
          <p:nvPr/>
        </p:nvSpPr>
        <p:spPr bwMode="white">
          <a:xfrm>
            <a:off x="928662" y="1343650"/>
            <a:ext cx="785818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>
              <a:lnSpc>
                <a:spcPts val="2200"/>
              </a:lnSpc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Департамент Смоленской области по природным ресурсам и экологии</a:t>
            </a:r>
          </a:p>
        </p:txBody>
      </p:sp>
      <p:sp>
        <p:nvSpPr>
          <p:cNvPr id="4104" name="Text Box 24"/>
          <p:cNvSpPr txBox="1">
            <a:spLocks noChangeArrowheads="1"/>
          </p:cNvSpPr>
          <p:nvPr/>
        </p:nvSpPr>
        <p:spPr bwMode="white">
          <a:xfrm>
            <a:off x="928662" y="2200906"/>
            <a:ext cx="785817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>
              <a:lnSpc>
                <a:spcPts val="2200"/>
              </a:lnSpc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Дирекция особо охраняемых природных территорий Смоленской области</a:t>
            </a:r>
          </a:p>
        </p:txBody>
      </p:sp>
      <p:sp>
        <p:nvSpPr>
          <p:cNvPr id="4105" name="Text Box 25"/>
          <p:cNvSpPr txBox="1">
            <a:spLocks noChangeArrowheads="1"/>
          </p:cNvSpPr>
          <p:nvPr/>
        </p:nvSpPr>
        <p:spPr bwMode="white">
          <a:xfrm>
            <a:off x="928662" y="3071810"/>
            <a:ext cx="785817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>
              <a:lnSpc>
                <a:spcPts val="2200"/>
              </a:lnSpc>
            </a:pPr>
            <a:r>
              <a:rPr lang="ru-RU" sz="20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Смоленское региональное отделение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Всероссийского общества охраны природы</a:t>
            </a:r>
          </a:p>
        </p:txBody>
      </p:sp>
      <p:sp>
        <p:nvSpPr>
          <p:cNvPr id="4106" name="Text Box 26"/>
          <p:cNvSpPr txBox="1">
            <a:spLocks noChangeArrowheads="1"/>
          </p:cNvSpPr>
          <p:nvPr/>
        </p:nvSpPr>
        <p:spPr bwMode="white">
          <a:xfrm>
            <a:off x="928662" y="3929066"/>
            <a:ext cx="785817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Смоленское областное отделение Русского географического общества</a:t>
            </a:r>
          </a:p>
        </p:txBody>
      </p:sp>
      <p:pic>
        <p:nvPicPr>
          <p:cNvPr id="4107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32" y="3836997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843" y="2990860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843" y="2139960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731" y="128271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31"/>
          <p:cNvSpPr txBox="1">
            <a:spLocks noChangeArrowheads="1"/>
          </p:cNvSpPr>
          <p:nvPr/>
        </p:nvSpPr>
        <p:spPr bwMode="white">
          <a:xfrm>
            <a:off x="346043" y="397352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112" name="Text Box 32"/>
          <p:cNvSpPr txBox="1">
            <a:spLocks noChangeArrowheads="1"/>
          </p:cNvSpPr>
          <p:nvPr/>
        </p:nvSpPr>
        <p:spPr bwMode="white">
          <a:xfrm>
            <a:off x="325406" y="137954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4113" name="Text Box 33"/>
          <p:cNvSpPr txBox="1">
            <a:spLocks noChangeArrowheads="1"/>
          </p:cNvSpPr>
          <p:nvPr/>
        </p:nvSpPr>
        <p:spPr bwMode="white">
          <a:xfrm>
            <a:off x="338106" y="223838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4114" name="Text Box 34"/>
          <p:cNvSpPr txBox="1">
            <a:spLocks noChangeArrowheads="1"/>
          </p:cNvSpPr>
          <p:nvPr/>
        </p:nvSpPr>
        <p:spPr bwMode="white">
          <a:xfrm>
            <a:off x="338106" y="312579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99992" y="5597545"/>
            <a:ext cx="7443842" cy="688975"/>
            <a:chOff x="720" y="1392"/>
            <a:chExt cx="4058" cy="480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9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" name="Text Box 24"/>
          <p:cNvSpPr txBox="1">
            <a:spLocks noChangeArrowheads="1"/>
          </p:cNvSpPr>
          <p:nvPr/>
        </p:nvSpPr>
        <p:spPr bwMode="white">
          <a:xfrm>
            <a:off x="928662" y="5697745"/>
            <a:ext cx="657229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Смоленский государственный университет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white">
          <a:xfrm>
            <a:off x="338106" y="568485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6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199993" y="4740289"/>
            <a:ext cx="8229659" cy="688975"/>
            <a:chOff x="720" y="1392"/>
            <a:chExt cx="4058" cy="480"/>
          </a:xfrm>
        </p:grpSpPr>
        <p:sp>
          <p:nvSpPr>
            <p:cNvPr id="44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6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8" name="Text Box 25"/>
          <p:cNvSpPr txBox="1">
            <a:spLocks noChangeArrowheads="1"/>
          </p:cNvSpPr>
          <p:nvPr/>
        </p:nvSpPr>
        <p:spPr bwMode="white">
          <a:xfrm>
            <a:off x="1000100" y="4911927"/>
            <a:ext cx="7358114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>
              <a:lnSpc>
                <a:spcPts val="2200"/>
              </a:lnSpc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Национальный парк "Смоленское </a:t>
            </a:r>
            <a:r>
              <a:rPr lang="ru-RU" sz="20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Поозерье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white">
          <a:xfrm>
            <a:off x="338106" y="484982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5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0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32" y="4714884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32" y="5551509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5"/>
          <p:cNvSpPr>
            <a:spLocks noChangeArrowheads="1"/>
          </p:cNvSpPr>
          <p:nvPr/>
        </p:nvSpPr>
        <p:spPr bwMode="auto">
          <a:xfrm>
            <a:off x="143132" y="3227592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Задачи Конкурса: </a:t>
            </a:r>
            <a:endParaRPr lang="en-US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8"/>
          <p:cNvGrpSpPr>
            <a:grpSpLocks/>
          </p:cNvGrpSpPr>
          <p:nvPr/>
        </p:nvGrpSpPr>
        <p:grpSpPr bwMode="auto">
          <a:xfrm>
            <a:off x="271718" y="3214686"/>
            <a:ext cx="7228800" cy="688975"/>
            <a:chOff x="720" y="1392"/>
            <a:chExt cx="4058" cy="480"/>
          </a:xfrm>
        </p:grpSpPr>
        <p:sp>
          <p:nvSpPr>
            <p:cNvPr id="45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" name="Прямоугольник 38"/>
          <p:cNvSpPr/>
          <p:nvPr/>
        </p:nvSpPr>
        <p:spPr>
          <a:xfrm>
            <a:off x="357158" y="3266847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Привлечение учащихся к активному обсуждению региональных экологических проблем и поиску их решений.</a:t>
            </a:r>
          </a:p>
        </p:txBody>
      </p:sp>
      <p:sp>
        <p:nvSpPr>
          <p:cNvPr id="51" name="AutoShape 35"/>
          <p:cNvSpPr>
            <a:spLocks noChangeArrowheads="1"/>
          </p:cNvSpPr>
          <p:nvPr/>
        </p:nvSpPr>
        <p:spPr bwMode="auto">
          <a:xfrm>
            <a:off x="285720" y="2422523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Задачи Конкурса:</a:t>
            </a:r>
            <a:endParaRPr lang="en-US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AutoShape 35"/>
          <p:cNvSpPr>
            <a:spLocks noChangeArrowheads="1"/>
          </p:cNvSpPr>
          <p:nvPr/>
        </p:nvSpPr>
        <p:spPr bwMode="auto">
          <a:xfrm>
            <a:off x="142844" y="4084848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Задачи Конкурса: </a:t>
            </a:r>
            <a:endParaRPr lang="en-US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3" name="Group 8"/>
          <p:cNvGrpSpPr>
            <a:grpSpLocks/>
          </p:cNvGrpSpPr>
          <p:nvPr/>
        </p:nvGrpSpPr>
        <p:grpSpPr bwMode="auto">
          <a:xfrm>
            <a:off x="271430" y="4071942"/>
            <a:ext cx="7228800" cy="688975"/>
            <a:chOff x="720" y="1392"/>
            <a:chExt cx="4058" cy="480"/>
          </a:xfrm>
        </p:grpSpPr>
        <p:sp>
          <p:nvSpPr>
            <p:cNvPr id="54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5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6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357158" y="4127491"/>
            <a:ext cx="72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Привлечение внимания школьников к вопросам охраны природы </a:t>
            </a:r>
          </a:p>
          <a:p>
            <a:pPr algn="l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и рационального природопользования. </a:t>
            </a:r>
          </a:p>
        </p:txBody>
      </p:sp>
      <p:grpSp>
        <p:nvGrpSpPr>
          <p:cNvPr id="60" name="Group 8"/>
          <p:cNvGrpSpPr>
            <a:grpSpLocks/>
          </p:cNvGrpSpPr>
          <p:nvPr/>
        </p:nvGrpSpPr>
        <p:grpSpPr bwMode="auto">
          <a:xfrm>
            <a:off x="271718" y="4925809"/>
            <a:ext cx="7229240" cy="688975"/>
            <a:chOff x="720" y="1392"/>
            <a:chExt cx="4058" cy="480"/>
          </a:xfrm>
        </p:grpSpPr>
        <p:sp>
          <p:nvSpPr>
            <p:cNvPr id="61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3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357158" y="5114718"/>
            <a:ext cx="71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Стимулирование участия учащихся в исследовательской работе.</a:t>
            </a:r>
          </a:p>
        </p:txBody>
      </p:sp>
      <p:grpSp>
        <p:nvGrpSpPr>
          <p:cNvPr id="74" name="Group 5"/>
          <p:cNvGrpSpPr>
            <a:grpSpLocks/>
          </p:cNvGrpSpPr>
          <p:nvPr/>
        </p:nvGrpSpPr>
        <p:grpSpPr bwMode="auto">
          <a:xfrm>
            <a:off x="0" y="1"/>
            <a:ext cx="9144000" cy="1932962"/>
            <a:chOff x="744" y="1407"/>
            <a:chExt cx="3988" cy="444"/>
          </a:xfrm>
        </p:grpSpPr>
        <p:sp>
          <p:nvSpPr>
            <p:cNvPr id="75" name="AutoShape 6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AutoShape 7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" name="Text Box 24"/>
          <p:cNvSpPr txBox="1">
            <a:spLocks noChangeArrowheads="1"/>
          </p:cNvSpPr>
          <p:nvPr/>
        </p:nvSpPr>
        <p:spPr bwMode="white">
          <a:xfrm>
            <a:off x="357158" y="1017849"/>
            <a:ext cx="8501122" cy="14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Цель Конкурса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 повышение экологической культуры и ответственности молодого поколения за состояние окружающей среды.</a:t>
            </a:r>
            <a:endParaRPr lang="en-US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ts val="2200"/>
              </a:lnSpc>
            </a:pPr>
            <a:endParaRPr lang="ru-RU" sz="2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0" name="Group 8"/>
          <p:cNvGrpSpPr>
            <a:grpSpLocks/>
          </p:cNvGrpSpPr>
          <p:nvPr/>
        </p:nvGrpSpPr>
        <p:grpSpPr bwMode="auto">
          <a:xfrm>
            <a:off x="272158" y="5711627"/>
            <a:ext cx="7228800" cy="688975"/>
            <a:chOff x="720" y="1392"/>
            <a:chExt cx="4058" cy="480"/>
          </a:xfrm>
        </p:grpSpPr>
        <p:sp>
          <p:nvSpPr>
            <p:cNvPr id="81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3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5" name="Прямоугольник 84"/>
          <p:cNvSpPr/>
          <p:nvPr/>
        </p:nvSpPr>
        <p:spPr>
          <a:xfrm>
            <a:off x="357598" y="5763788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Содействие формированию и развитию экологической культуры</a:t>
            </a:r>
          </a:p>
          <a:p>
            <a:pPr algn="l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подрастающего поколения.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31"/>
          <p:cNvSpPr txBox="1">
            <a:spLocks noChangeArrowheads="1"/>
          </p:cNvSpPr>
          <p:nvPr/>
        </p:nvSpPr>
        <p:spPr bwMode="white">
          <a:xfrm>
            <a:off x="2271774" y="504350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115" name="AutoShape 35"/>
          <p:cNvSpPr>
            <a:spLocks noChangeArrowheads="1"/>
          </p:cNvSpPr>
          <p:nvPr/>
        </p:nvSpPr>
        <p:spPr bwMode="auto">
          <a:xfrm>
            <a:off x="214282" y="1065201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Номинации Конкурса:</a:t>
            </a:r>
            <a:endParaRPr lang="en-US" sz="3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12781" y="2178064"/>
            <a:ext cx="8286750" cy="601663"/>
            <a:chOff x="1248" y="2030"/>
            <a:chExt cx="5220" cy="379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028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gray">
            <a:xfrm>
              <a:off x="1788" y="2072"/>
              <a:ext cx="427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500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"Конкурс экологических проектов"</a:t>
              </a:r>
              <a:endParaRPr lang="en-US" sz="2500" b="1" dirty="0">
                <a:solidFill>
                  <a:srgbClr val="0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412781" y="3097229"/>
            <a:ext cx="8286750" cy="871539"/>
            <a:chOff x="1248" y="1860"/>
            <a:chExt cx="5220" cy="549"/>
          </a:xfrm>
        </p:grpSpPr>
        <p:sp>
          <p:nvSpPr>
            <p:cNvPr id="2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028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gray">
            <a:xfrm>
              <a:off x="1788" y="1860"/>
              <a:ext cx="420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500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"Конкурс экологического рисунка </a:t>
              </a:r>
            </a:p>
            <a:p>
              <a:pPr algn="l"/>
              <a:r>
                <a:rPr lang="ru-RU" sz="2500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«Экология глазами детей»"</a:t>
              </a:r>
              <a:endParaRPr lang="en-US" sz="2500" b="1" dirty="0">
                <a:solidFill>
                  <a:srgbClr val="0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gray">
            <a:xfrm>
              <a:off x="1295" y="204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412781" y="4525989"/>
            <a:ext cx="8588375" cy="601663"/>
            <a:chOff x="1248" y="2030"/>
            <a:chExt cx="5410" cy="379"/>
          </a:xfrm>
        </p:grpSpPr>
        <p:sp>
          <p:nvSpPr>
            <p:cNvPr id="2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028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gray">
            <a:xfrm>
              <a:off x="1788" y="2072"/>
              <a:ext cx="487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500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"Конкурс экологических видеороликов"</a:t>
              </a:r>
              <a:endParaRPr lang="en-US" sz="2500" b="1" dirty="0">
                <a:solidFill>
                  <a:srgbClr val="0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gray">
            <a:xfrm>
              <a:off x="1295" y="204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23"/>
          <p:cNvSpPr txBox="1">
            <a:spLocks noChangeArrowheads="1"/>
          </p:cNvSpPr>
          <p:nvPr/>
        </p:nvSpPr>
        <p:spPr bwMode="white">
          <a:xfrm>
            <a:off x="2393950" y="25590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Click to add title in here    </a:t>
            </a:r>
          </a:p>
        </p:txBody>
      </p:sp>
      <p:sp>
        <p:nvSpPr>
          <p:cNvPr id="4104" name="Text Box 24"/>
          <p:cNvSpPr txBox="1">
            <a:spLocks noChangeArrowheads="1"/>
          </p:cNvSpPr>
          <p:nvPr/>
        </p:nvSpPr>
        <p:spPr bwMode="white">
          <a:xfrm>
            <a:off x="2405063" y="34163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Click to add title in here    </a:t>
            </a:r>
          </a:p>
        </p:txBody>
      </p:sp>
      <p:sp>
        <p:nvSpPr>
          <p:cNvPr id="4105" name="Text Box 25"/>
          <p:cNvSpPr txBox="1">
            <a:spLocks noChangeArrowheads="1"/>
          </p:cNvSpPr>
          <p:nvPr/>
        </p:nvSpPr>
        <p:spPr bwMode="white">
          <a:xfrm>
            <a:off x="2405063" y="427513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Click to add title in here    </a:t>
            </a:r>
          </a:p>
        </p:txBody>
      </p:sp>
      <p:sp>
        <p:nvSpPr>
          <p:cNvPr id="4111" name="Text Box 31"/>
          <p:cNvSpPr txBox="1">
            <a:spLocks noChangeArrowheads="1"/>
          </p:cNvSpPr>
          <p:nvPr/>
        </p:nvSpPr>
        <p:spPr bwMode="white">
          <a:xfrm>
            <a:off x="2073275" y="513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115" name="AutoShape 35"/>
          <p:cNvSpPr>
            <a:spLocks noChangeArrowheads="1"/>
          </p:cNvSpPr>
          <p:nvPr/>
        </p:nvSpPr>
        <p:spPr bwMode="auto">
          <a:xfrm>
            <a:off x="357158" y="3136903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432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«Экология родного края» – </a:t>
            </a:r>
          </a:p>
          <a:p>
            <a:pPr algn="ctr">
              <a:lnSpc>
                <a:spcPts val="432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ежегодный конкурс </a:t>
            </a:r>
          </a:p>
          <a:p>
            <a:pPr algn="ctr">
              <a:lnSpc>
                <a:spcPts val="432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для учащихся 9–11 классов </a:t>
            </a:r>
          </a:p>
          <a:p>
            <a:pPr algn="ctr">
              <a:lnSpc>
                <a:spcPts val="432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общеобразовательных  учреждений </a:t>
            </a:r>
          </a:p>
          <a:p>
            <a:pPr algn="ctr">
              <a:lnSpc>
                <a:spcPts val="432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Смоленской области</a:t>
            </a:r>
            <a:endParaRPr lang="en-US" sz="3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AutoShape 35"/>
          <p:cNvSpPr>
            <a:spLocks noChangeArrowheads="1"/>
          </p:cNvSpPr>
          <p:nvPr/>
        </p:nvSpPr>
        <p:spPr bwMode="auto">
          <a:xfrm>
            <a:off x="285720" y="3143248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Конкурс проводится с 2014 года.</a:t>
            </a:r>
          </a:p>
          <a:p>
            <a:pPr algn="ctr"/>
            <a:endParaRPr lang="ru-RU" sz="28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 шести проведенных Конкурсах </a:t>
            </a:r>
          </a:p>
          <a:p>
            <a:pPr algn="ctr"/>
            <a:endParaRPr lang="ru-RU" sz="28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приняли участие более 800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учащихся и педагогов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Смоленской области;</a:t>
            </a:r>
          </a:p>
          <a:p>
            <a:pPr algn="ctr"/>
            <a:endParaRPr lang="ru-RU" sz="28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на конкурс поступило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более 1000 конкурсных работ</a:t>
            </a:r>
            <a:endParaRPr lang="en-US" sz="28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AutoShape 35"/>
          <p:cNvSpPr>
            <a:spLocks noChangeArrowheads="1"/>
          </p:cNvSpPr>
          <p:nvPr/>
        </p:nvSpPr>
        <p:spPr bwMode="auto">
          <a:xfrm>
            <a:off x="285720" y="1708143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Все участники Конкурса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получают Сертификаты участников,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победители (учащиеся и педагоги) –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Дипломы и ценные призы.</a:t>
            </a:r>
          </a:p>
          <a:p>
            <a:pPr algn="ctr"/>
            <a:endParaRPr lang="ru-RU" sz="2800" dirty="0"/>
          </a:p>
        </p:txBody>
      </p:sp>
      <p:pic>
        <p:nvPicPr>
          <p:cNvPr id="20482" name="Picture 2" descr="F:\СЕРТИФИКАТЫ\Сертификат_Экология родного края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143248"/>
            <a:ext cx="2727255" cy="1928826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372" y="3120944"/>
            <a:ext cx="1979125" cy="27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F:\СЕРТИФИКАТЫ\Диплом_Экология родного края_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074" y="3109181"/>
            <a:ext cx="2015438" cy="284972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143248"/>
            <a:ext cx="19437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AutoShape 35"/>
          <p:cNvSpPr>
            <a:spLocks noChangeArrowheads="1"/>
          </p:cNvSpPr>
          <p:nvPr/>
        </p:nvSpPr>
        <p:spPr bwMode="auto">
          <a:xfrm>
            <a:off x="285720" y="3143248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Итоги </a:t>
            </a:r>
            <a:r>
              <a:rPr lang="en-US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VI </a:t>
            </a:r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Областного конкурса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«Экология родного края»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подведены 15 мая 2020 года.</a:t>
            </a:r>
          </a:p>
          <a:p>
            <a:pPr algn="ctr"/>
            <a:endParaRPr lang="ru-RU" sz="28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 2020 году Конкурс был организован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 дистанционном режиме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 использованием современных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информационно-коммуникационных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технологий</a:t>
            </a:r>
            <a:endParaRPr lang="en-US" sz="28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31"/>
          <p:cNvSpPr txBox="1">
            <a:spLocks noChangeArrowheads="1"/>
          </p:cNvSpPr>
          <p:nvPr/>
        </p:nvSpPr>
        <p:spPr bwMode="white">
          <a:xfrm>
            <a:off x="2271774" y="504350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115" name="AutoShape 35"/>
          <p:cNvSpPr>
            <a:spLocks noChangeArrowheads="1"/>
          </p:cNvSpPr>
          <p:nvPr/>
        </p:nvSpPr>
        <p:spPr bwMode="auto">
          <a:xfrm>
            <a:off x="285720" y="3071810"/>
            <a:ext cx="857256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Благодарим за внимание!</a:t>
            </a:r>
            <a:endParaRPr lang="en-US" sz="3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34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190</TotalTime>
  <Words>279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Verdana</vt:lpstr>
      <vt:lpstr>Wingdings</vt:lpstr>
      <vt:lpstr>134</vt:lpstr>
      <vt:lpstr>Областной конкурс исследовательских  и проектных работ учащихся   «ЭКОЛОГИЯ РОДНОГО КРАЯ»,   посвященный  памяти профессора  Виктора Андреевича  Шкаликова </vt:lpstr>
      <vt:lpstr>Учредители и организаторы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исследовательских  и проектных работ учащихся   «ЭКОЛОГИЯ РОДНОГО КРАЯ»,   посвященный памяти профессора  Виктора Андреевича Шкаликова</dc:title>
  <dc:creator>географ</dc:creator>
  <cp:lastModifiedBy>Дуранченкова Елена Владимировна</cp:lastModifiedBy>
  <cp:revision>22</cp:revision>
  <dcterms:created xsi:type="dcterms:W3CDTF">2020-05-19T07:44:19Z</dcterms:created>
  <dcterms:modified xsi:type="dcterms:W3CDTF">2020-05-20T09:28:30Z</dcterms:modified>
</cp:coreProperties>
</file>